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6" r:id="rId17"/>
    <p:sldId id="278" r:id="rId18"/>
    <p:sldId id="279" r:id="rId19"/>
    <p:sldId id="280" r:id="rId20"/>
    <p:sldId id="282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United Kingdom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8848272204316405"/>
          <c:y val="0.16572312389522703"/>
          <c:w val="0.45464177081491802"/>
          <c:h val="0.671524452300605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88
(13.06%)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119
(17.66%)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190
(28.19%)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38
(5.64%)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239
(35.46%)</a:t>
                    </a:r>
                  </a:p>
                </c:rich>
              </c:tx>
              <c:showVal val="1"/>
              <c:showPercent val="1"/>
              <c:separator>
</c:separator>
            </c:dLbl>
            <c:numFmt formatCode="0.00%" sourceLinked="0"/>
            <c:showVal val="1"/>
            <c:showPercent val="1"/>
            <c:separator>
</c:separator>
          </c:dLbls>
          <c:cat>
            <c:strRef>
              <c:f>Sheet3!$C$1:$C$5</c:f>
              <c:strCache>
                <c:ptCount val="5"/>
                <c:pt idx="0">
                  <c:v>Education, £ 88bn</c:v>
                </c:pt>
                <c:pt idx="1">
                  <c:v>Health, £ 119bn</c:v>
                </c:pt>
                <c:pt idx="2">
                  <c:v>Social protection, £ 190bn</c:v>
                </c:pt>
                <c:pt idx="3">
                  <c:v>Defence, £ 38bn</c:v>
                </c:pt>
                <c:pt idx="4">
                  <c:v>Others, £ 239bn</c:v>
                </c:pt>
              </c:strCache>
            </c:strRef>
          </c:cat>
          <c:val>
            <c:numRef>
              <c:f>Sheet3!$D$1:$D$5</c:f>
              <c:numCache>
                <c:formatCode>General</c:formatCode>
                <c:ptCount val="5"/>
                <c:pt idx="0">
                  <c:v>88</c:v>
                </c:pt>
                <c:pt idx="1">
                  <c:v>119</c:v>
                </c:pt>
                <c:pt idx="2">
                  <c:v>190</c:v>
                </c:pt>
                <c:pt idx="3">
                  <c:v>38</c:v>
                </c:pt>
                <c:pt idx="4">
                  <c:v>239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19338056836159698"/>
          <c:y val="0.87727917938829114"/>
          <c:w val="0.73983762392395302"/>
          <c:h val="0.114756408873548"/>
        </c:manualLayout>
      </c:layout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Nepal</a:t>
            </a:r>
          </a:p>
        </c:rich>
      </c:tx>
      <c:layout>
        <c:manualLayout>
          <c:xMode val="edge"/>
          <c:yMode val="edge"/>
          <c:x val="0.3843996710410541"/>
          <c:y val="2.0408163265306103E-2"/>
        </c:manualLayout>
      </c:layout>
    </c:title>
    <c:plotArea>
      <c:layout>
        <c:manualLayout>
          <c:layoutTarget val="inner"/>
          <c:xMode val="edge"/>
          <c:yMode val="edge"/>
          <c:x val="0.22931431287181603"/>
          <c:y val="0.16274920992018901"/>
          <c:w val="0.50740931957830704"/>
          <c:h val="0.67568268252182817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86.03
</a:t>
                    </a:r>
                    <a:r>
                      <a:rPr lang="en-US" smtClean="0"/>
                      <a:t>(16.63%)</a:t>
                    </a:r>
                    <a:endParaRPr lang="en-US"/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33.52
</a:t>
                    </a:r>
                    <a:r>
                      <a:rPr lang="en-US" smtClean="0"/>
                      <a:t>(6.48%)</a:t>
                    </a:r>
                    <a:endParaRPr lang="en-US"/>
                  </a:p>
                </c:rich>
              </c:tx>
              <c:showVal val="1"/>
              <c:showPercent val="1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
(10.63%)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28.86
</a:t>
                    </a:r>
                    <a:r>
                      <a:rPr lang="en-US" smtClean="0"/>
                      <a:t>(5.58%)</a:t>
                    </a:r>
                    <a:endParaRPr lang="en-US"/>
                  </a:p>
                </c:rich>
              </c:tx>
              <c:showVal val="1"/>
              <c:showPercent val="1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313.83</a:t>
                    </a:r>
                    <a:r>
                      <a:rPr lang="en-US"/>
                      <a:t>
</a:t>
                    </a:r>
                    <a:r>
                      <a:rPr lang="en-US" smtClean="0"/>
                      <a:t>(60.67%)</a:t>
                    </a:r>
                    <a:endParaRPr lang="en-US" dirty="0"/>
                  </a:p>
                </c:rich>
              </c:tx>
              <c:showVal val="1"/>
              <c:showPercent val="1"/>
              <c:separator>
</c:separator>
            </c:dLbl>
            <c:numFmt formatCode="0.00%" sourceLinked="0"/>
            <c:showVal val="1"/>
            <c:showPercent val="1"/>
            <c:separator>
</c:separator>
            <c:showLeaderLines val="1"/>
          </c:dLbls>
          <c:cat>
            <c:strRef>
              <c:f>Sheet1!$A$1:$A$5</c:f>
              <c:strCache>
                <c:ptCount val="5"/>
                <c:pt idx="0">
                  <c:v>Education, Rs. 86.03 bn</c:v>
                </c:pt>
                <c:pt idx="1">
                  <c:v>Health, Rs. 33.52 bn</c:v>
                </c:pt>
                <c:pt idx="2">
                  <c:v>Social security and pension, Rs. 55.00 bn</c:v>
                </c:pt>
                <c:pt idx="3">
                  <c:v>Defence, Rs. 28.86 bn</c:v>
                </c:pt>
                <c:pt idx="4">
                  <c:v>Others, Rs. 313.83 bn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86.03</c:v>
                </c:pt>
                <c:pt idx="1">
                  <c:v>33.520000000000003</c:v>
                </c:pt>
                <c:pt idx="2">
                  <c:v>55</c:v>
                </c:pt>
                <c:pt idx="3">
                  <c:v>28.86</c:v>
                </c:pt>
                <c:pt idx="4">
                  <c:v>313.83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5.8930634030356512E-2"/>
          <c:y val="0.86746136679439101"/>
          <c:w val="0.93896641002532399"/>
          <c:h val="0.12773309753393103"/>
        </c:manualLayout>
      </c:layout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969942459115703"/>
          <c:y val="8.8094061313974528E-2"/>
          <c:w val="0.44631511205330099"/>
          <c:h val="0.89099637097932194"/>
        </c:manualLayout>
      </c:layout>
      <c:pieChart>
        <c:varyColors val="1"/>
        <c:ser>
          <c:idx val="0"/>
          <c:order val="0"/>
          <c:dPt>
            <c:idx val="0"/>
            <c:explosion val="5"/>
          </c:dPt>
          <c:dPt>
            <c:idx val="2"/>
            <c:explosion val="7"/>
          </c:dPt>
          <c:dLbls>
            <c:dLbl>
              <c:idx val="0"/>
              <c:layout>
                <c:manualLayout>
                  <c:x val="-0.113150426509186"/>
                  <c:y val="0.169204555075777"/>
                </c:manualLayout>
              </c:layout>
              <c:showPercent val="1"/>
            </c:dLbl>
            <c:dLbl>
              <c:idx val="1"/>
              <c:layout>
                <c:manualLayout>
                  <c:x val="-9.4060039370078702E-2"/>
                  <c:y val="-2.90301413936161E-2"/>
                </c:manualLayout>
              </c:layout>
              <c:showPercent val="1"/>
            </c:dLbl>
            <c:dLbl>
              <c:idx val="2"/>
              <c:layout>
                <c:manualLayout>
                  <c:x val="0.10224049818291901"/>
                  <c:y val="-0.15447125560917802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</c:dLbls>
          <c:cat>
            <c:strRef>
              <c:f>Sheet1!$D$29:$D$31</c:f>
              <c:strCache>
                <c:ptCount val="3"/>
                <c:pt idx="0">
                  <c:v>Private formal</c:v>
                </c:pt>
                <c:pt idx="1">
                  <c:v>Public formal</c:v>
                </c:pt>
                <c:pt idx="2">
                  <c:v>Self employed</c:v>
                </c:pt>
              </c:strCache>
            </c:strRef>
          </c:cat>
          <c:val>
            <c:numRef>
              <c:f>Sheet1!$E$29:$E$31</c:f>
              <c:numCache>
                <c:formatCode>General</c:formatCode>
                <c:ptCount val="3"/>
                <c:pt idx="0">
                  <c:v>25.21</c:v>
                </c:pt>
                <c:pt idx="1">
                  <c:v>6.85</c:v>
                </c:pt>
                <c:pt idx="2">
                  <c:v>67.599999999999994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E8781-10B1-D14D-884B-AB5A7940387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48884-1E91-514B-8D91-5B40B1F629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57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EEB52-808D-354D-A56E-1B6DDBD70B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0C0A7-3969-40E2-AC6E-D1EC25D12077}" type="slidenum">
              <a:rPr lang="en-GB"/>
              <a:pPr/>
              <a:t>8</a:t>
            </a:fld>
            <a:endParaRPr lang="en-GB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EB0C60-35B7-4C59-80DC-731057B20A99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F7E2EF-DC7C-CA4C-A45A-0F853F2DE325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5D6AA20-4E01-F048-A849-C18C3A342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807"/>
            <a:ext cx="8229600" cy="15282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Universal Health Coverage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4156" y="322047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UP Devkota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929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76495"/>
            <a:ext cx="7620001" cy="10287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Feasibility work for health insurance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b="0" dirty="0" smtClean="0"/>
              <a:t>Positive attributes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2400" dirty="0" smtClean="0"/>
              <a:t>	Risk sharing culture- </a:t>
            </a:r>
            <a:r>
              <a:rPr lang="en-US" sz="2400" dirty="0" err="1" smtClean="0"/>
              <a:t>guthi</a:t>
            </a:r>
            <a:r>
              <a:rPr lang="en-US" sz="2400" dirty="0" smtClean="0"/>
              <a:t>, </a:t>
            </a:r>
            <a:r>
              <a:rPr lang="en-US" sz="2400" dirty="0" err="1" smtClean="0"/>
              <a:t>parma</a:t>
            </a:r>
            <a:r>
              <a:rPr lang="en-US" sz="2400" dirty="0" smtClean="0"/>
              <a:t>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800100" lvl="1" indent="-342900">
              <a:lnSpc>
                <a:spcPct val="120000"/>
              </a:lnSpc>
            </a:pPr>
            <a:r>
              <a:rPr lang="en-US" sz="2400" dirty="0" smtClean="0"/>
              <a:t>	Solidarity deep rooted in culture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b="0" dirty="0"/>
              <a:t>H</a:t>
            </a:r>
            <a:r>
              <a:rPr lang="en-US" sz="2400" b="0" dirty="0" smtClean="0"/>
              <a:t>ealth benefit payout NRs 1.2 billion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400" b="0" dirty="0" smtClean="0"/>
              <a:t>Out of pocket spending outside the country NRs 2.3 billion</a:t>
            </a:r>
          </a:p>
        </p:txBody>
      </p:sp>
    </p:spTree>
    <p:extLst>
      <p:ext uri="{BB962C8B-B14F-4D97-AF65-F5344CB8AC3E}">
        <p14:creationId xmlns:p14="http://schemas.microsoft.com/office/powerpoint/2010/main" xmlns="" val="101477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2552"/>
            <a:ext cx="7100635" cy="10287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Population Employment Status 2002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096149167"/>
              </p:ext>
            </p:extLst>
          </p:nvPr>
        </p:nvGraphicFramePr>
        <p:xfrm>
          <a:off x="533400" y="914400"/>
          <a:ext cx="7924800" cy="3969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904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Preparatory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MoH</a:t>
            </a:r>
            <a:r>
              <a:rPr lang="en-US" b="0" dirty="0" smtClean="0"/>
              <a:t> invested on HR training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Experts from DFID, ILO, WHO to help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Invested on improving secondary and tertiary care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Health Sector Reform Strategy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Established health economics and financing unit </a:t>
            </a:r>
          </a:p>
        </p:txBody>
      </p:sp>
    </p:spTree>
    <p:extLst>
      <p:ext uri="{BB962C8B-B14F-4D97-AF65-F5344CB8AC3E}">
        <p14:creationId xmlns:p14="http://schemas.microsoft.com/office/powerpoint/2010/main" xmlns="" val="12910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539"/>
            <a:ext cx="7978253" cy="10287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Major Findings and Recommendations</a:t>
            </a:r>
            <a:br>
              <a:rPr lang="en-US" sz="2400" dirty="0" smtClean="0"/>
            </a:br>
            <a:r>
              <a:rPr lang="en-US" sz="2400" dirty="0" smtClean="0"/>
              <a:t>(Andrew Green)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Strong  political commitment but </a:t>
            </a:r>
            <a:r>
              <a:rPr lang="en-US" b="0" dirty="0" smtClean="0"/>
              <a:t>volatile political </a:t>
            </a:r>
            <a:r>
              <a:rPr lang="en-US" b="0" dirty="0"/>
              <a:t>stability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Micro economic condition not conducive to nationwide social health insurance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F</a:t>
            </a:r>
            <a:r>
              <a:rPr lang="en-US" b="0" dirty="0" smtClean="0"/>
              <a:t>ormal sector (32%) too small to pool risks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Unwillingness of Government employees (7%) to part with Medical Benefit Savings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Prepaid and community health insurance could be piloted and scaled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45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539"/>
            <a:ext cx="7782081" cy="10287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Facilitation and Implementation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47"/>
            <a:ext cx="8553781" cy="321097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Orientation of insurance companies on health insurance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Requested </a:t>
            </a:r>
            <a:r>
              <a:rPr lang="en-US" sz="2400" b="0" dirty="0" err="1" smtClean="0"/>
              <a:t>Bima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Sansthan</a:t>
            </a:r>
            <a:r>
              <a:rPr lang="en-US" sz="2400" b="0" dirty="0" smtClean="0"/>
              <a:t> to regulate schemes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Private companies requested to offer benefit packages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 algn="ctr">
              <a:buNone/>
            </a:pPr>
            <a:r>
              <a:rPr lang="en-US" sz="2400" dirty="0" smtClean="0"/>
              <a:t>NO TAKERS!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978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7161"/>
            <a:ext cx="6398541" cy="854121"/>
          </a:xfrm>
        </p:spPr>
        <p:txBody>
          <a:bodyPr>
            <a:noAutofit/>
          </a:bodyPr>
          <a:lstStyle/>
          <a:p>
            <a:r>
              <a:rPr lang="en-US" dirty="0" err="1" smtClean="0"/>
              <a:t>MoH</a:t>
            </a:r>
            <a:r>
              <a:rPr lang="en-US" dirty="0" smtClean="0"/>
              <a:t> </a:t>
            </a:r>
            <a:r>
              <a:rPr lang="en-US" dirty="0"/>
              <a:t>went alone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Established Insurance Committees to split the provider and purchaser’s role at HF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Chose </a:t>
            </a:r>
            <a:r>
              <a:rPr lang="en-US" sz="2400" b="0" dirty="0" err="1" smtClean="0"/>
              <a:t>Tikapur</a:t>
            </a:r>
            <a:r>
              <a:rPr lang="en-US" sz="2400" b="0" dirty="0" smtClean="0"/>
              <a:t>, Chandra </a:t>
            </a:r>
            <a:r>
              <a:rPr lang="en-US" sz="2400" b="0" dirty="0" err="1" smtClean="0"/>
              <a:t>Nigahpur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Mangalbare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Dumkauli</a:t>
            </a:r>
            <a:r>
              <a:rPr lang="en-US" sz="2400" b="0" dirty="0" smtClean="0"/>
              <a:t> and </a:t>
            </a:r>
            <a:r>
              <a:rPr lang="en-US" sz="2400" b="0" dirty="0" err="1" smtClean="0"/>
              <a:t>Katari</a:t>
            </a:r>
            <a:r>
              <a:rPr lang="en-US" sz="2400" b="0" dirty="0" smtClean="0"/>
              <a:t> for piloting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Paid the insurance premium for the defined population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9693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608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 package</a:t>
            </a:r>
            <a:endParaRPr lang="en-US" dirty="0"/>
          </a:p>
        </p:txBody>
      </p:sp>
      <p:graphicFrame>
        <p:nvGraphicFramePr>
          <p:cNvPr id="4" name="Group 6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317443"/>
              </p:ext>
            </p:extLst>
          </p:nvPr>
        </p:nvGraphicFramePr>
        <p:xfrm>
          <a:off x="457200" y="877687"/>
          <a:ext cx="8434056" cy="3975047"/>
        </p:xfrm>
        <a:graphic>
          <a:graphicData uri="http://schemas.openxmlformats.org/drawingml/2006/table">
            <a:tbl>
              <a:tblPr/>
              <a:tblGrid>
                <a:gridCol w="1318685"/>
                <a:gridCol w="1063466"/>
                <a:gridCol w="1228664"/>
                <a:gridCol w="1662311"/>
                <a:gridCol w="1644157"/>
                <a:gridCol w="1516773"/>
              </a:tblGrid>
              <a:tr h="40486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Scheme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Medicine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Hospitalisation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Transportation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391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Mangalabare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PHC (with referral)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In-patient: NRs. 3,000; Out-patient: NRs. 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Diagnosis: NRs. 5000; (50% co-payment in CT Scan and Endoscope)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 charge :NRs.1000; Operation: NRs.4000; operation material: NRs.1000; ICU: NRs. 4000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NRs.1000 way to facility only.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NRs. 20,000 for individual and NRs. 120,000 for whole family members.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6269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Mangalabare PHC (without referral) 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NRs. 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Diagnosis: NRs. 3000; (80% co-payment in CT Scan and Endoscope)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NRs. 500 one way for specific VDC depending upon case.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NRs. 6,000 per person.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925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Premium</a:t>
            </a:r>
            <a:endParaRPr lang="en-US" dirty="0"/>
          </a:p>
        </p:txBody>
      </p:sp>
      <p:graphicFrame>
        <p:nvGraphicFramePr>
          <p:cNvPr id="4" name="Group 3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5632841"/>
              </p:ext>
            </p:extLst>
          </p:nvPr>
        </p:nvGraphicFramePr>
        <p:xfrm>
          <a:off x="304800" y="1447251"/>
          <a:ext cx="8544042" cy="2038370"/>
        </p:xfrm>
        <a:graphic>
          <a:graphicData uri="http://schemas.openxmlformats.org/drawingml/2006/table">
            <a:tbl>
              <a:tblPr/>
              <a:tblGrid>
                <a:gridCol w="2334672"/>
                <a:gridCol w="1451025"/>
                <a:gridCol w="4758345"/>
              </a:tblGrid>
              <a:tr h="407674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Scheme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Category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Amount of premium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Mangalabare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PHC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Referral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 for a family up to 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 referral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 for a family up to 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Dumkauli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PHC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 + 50  for each additional member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Referral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 + 200 for each additional member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647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Service utilization increased three folds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More poor and </a:t>
            </a:r>
            <a:r>
              <a:rPr lang="en-US" sz="2200" b="0" smtClean="0"/>
              <a:t>marginalised </a:t>
            </a:r>
            <a:r>
              <a:rPr lang="en-US" sz="2200" b="0" dirty="0" smtClean="0"/>
              <a:t>(10% </a:t>
            </a:r>
            <a:r>
              <a:rPr lang="en-US" sz="2200" b="0" dirty="0" err="1" smtClean="0"/>
              <a:t>Dalits</a:t>
            </a:r>
            <a:r>
              <a:rPr lang="en-US" sz="2200" b="0" dirty="0" smtClean="0"/>
              <a:t> and 41% Disadvantaged </a:t>
            </a:r>
            <a:r>
              <a:rPr lang="en-US" sz="2200" b="0" dirty="0" err="1" smtClean="0"/>
              <a:t>Janajati</a:t>
            </a:r>
            <a:r>
              <a:rPr lang="en-US" sz="2200" b="0" dirty="0"/>
              <a:t>)</a:t>
            </a:r>
            <a:r>
              <a:rPr lang="en-US" sz="2200" b="0" dirty="0" smtClean="0"/>
              <a:t> were  benefitted by the schemes in compared to private (2% </a:t>
            </a:r>
            <a:r>
              <a:rPr lang="en-US" sz="2200" b="0" dirty="0" err="1" smtClean="0"/>
              <a:t>Dalits</a:t>
            </a:r>
            <a:r>
              <a:rPr lang="en-US" sz="2200" b="0" dirty="0" smtClean="0"/>
              <a:t> and 36% </a:t>
            </a:r>
            <a:r>
              <a:rPr lang="en-US" sz="2200" b="0" dirty="0" err="1" smtClean="0"/>
              <a:t>Janajati</a:t>
            </a:r>
            <a:r>
              <a:rPr lang="en-US" sz="2200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Cost recovery rate increased to 60% in 2006.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Governance and accountability of health facilities improved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xmlns="" val="399098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7110960" cy="1028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Risks &amp; Challenges Ahead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Moral hazard (providers and users) and 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Adverse selection (more sick persons enrolled).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Potential fiduciary risks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Quality of care at the public health facility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Intimidating growth of private sector </a:t>
            </a:r>
          </a:p>
          <a:p>
            <a:pPr marL="342900" indent="-342900">
              <a:buFont typeface="Arial"/>
              <a:buChar char="•"/>
            </a:pPr>
            <a:r>
              <a:rPr lang="en-US" sz="2200" b="0" dirty="0" smtClean="0"/>
              <a:t>Poor financial governance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886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85460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Socialist movement 1830’s</a:t>
            </a:r>
          </a:p>
          <a:p>
            <a:pPr marL="463550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Royal commission on Operation of the Poor Laws 1832</a:t>
            </a:r>
          </a:p>
          <a:p>
            <a:pPr marL="463550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Carl Marx (Das </a:t>
            </a:r>
            <a:r>
              <a:rPr lang="en-US" sz="2400" dirty="0" err="1" smtClean="0"/>
              <a:t>Kapital</a:t>
            </a:r>
            <a:r>
              <a:rPr lang="en-US" sz="2400" dirty="0" smtClean="0"/>
              <a:t> 1867)</a:t>
            </a:r>
          </a:p>
          <a:p>
            <a:pPr marL="463550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Liberal challenged by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(1906) - Welfare reforms </a:t>
            </a:r>
          </a:p>
          <a:p>
            <a:pPr marL="463550" indent="-4635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National Insurance Act 1911 - David Lloyd George 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400" dirty="0" smtClean="0"/>
              <a:t>Post – First World War</a:t>
            </a:r>
          </a:p>
          <a:p>
            <a:pPr marL="463550"/>
            <a:r>
              <a:rPr lang="en-US" sz="2400" dirty="0" smtClean="0"/>
              <a:t>	</a:t>
            </a:r>
            <a:r>
              <a:rPr lang="en-US" sz="2000" dirty="0" smtClean="0"/>
              <a:t>Serious social reform to avert communist revolt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51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35"/>
            <a:ext cx="7620000" cy="2291987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Thank You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3920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7265834" cy="825102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 err="1" smtClean="0"/>
              <a:t>Beveridge</a:t>
            </a:r>
            <a:r>
              <a:rPr lang="en-US" sz="3200" b="1" dirty="0" smtClean="0"/>
              <a:t> Report 1942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1445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Giant Evils in society – </a:t>
            </a:r>
          </a:p>
          <a:p>
            <a:pPr lvl="2"/>
            <a:r>
              <a:rPr lang="en-US" sz="2000" dirty="0" smtClean="0"/>
              <a:t>Squalor, ignorance, want, idleness and disease</a:t>
            </a:r>
          </a:p>
          <a:p>
            <a:pPr marL="231775" lvl="2" indent="-231775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Recommendation</a:t>
            </a:r>
          </a:p>
          <a:p>
            <a:pPr marL="914400" lvl="4"/>
            <a:r>
              <a:rPr lang="en-US" sz="2000" dirty="0" smtClean="0"/>
              <a:t>Flat compulsory national insurance scheme for </a:t>
            </a:r>
          </a:p>
          <a:p>
            <a:pPr marL="914400" lvl="4"/>
            <a:r>
              <a:rPr lang="en-US" sz="2000" dirty="0" smtClean="0"/>
              <a:t>Healthcare, unemployment and retirement benefit </a:t>
            </a:r>
          </a:p>
          <a:p>
            <a:pPr marL="914400" lvl="4"/>
            <a:endParaRPr lang="en-US" sz="2000" dirty="0" smtClean="0"/>
          </a:p>
          <a:p>
            <a:pPr marL="914400" lvl="4"/>
            <a:endParaRPr lang="en-US" sz="2000" dirty="0" smtClean="0"/>
          </a:p>
          <a:p>
            <a:pPr marL="231775" lvl="4" indent="-231775">
              <a:buFont typeface="Arial" pitchFamily="34" charset="0"/>
              <a:buChar char="•"/>
            </a:pPr>
            <a:r>
              <a:rPr lang="en-US" sz="2000" dirty="0" smtClean="0"/>
              <a:t>Caution</a:t>
            </a:r>
          </a:p>
          <a:p>
            <a:pPr marL="0" lvl="4"/>
            <a:r>
              <a:rPr lang="en-US" sz="2000" dirty="0" smtClean="0"/>
              <a:t>	Misuse of unemployment benefit</a:t>
            </a:r>
          </a:p>
          <a:p>
            <a:pPr marL="0" lvl="4"/>
            <a:r>
              <a:rPr lang="en-US" sz="2000" dirty="0" smtClean="0"/>
              <a:t>	Inherent human laziness </a:t>
            </a:r>
          </a:p>
        </p:txBody>
      </p:sp>
    </p:spTree>
    <p:extLst>
      <p:ext uri="{BB962C8B-B14F-4D97-AF65-F5344CB8AC3E}">
        <p14:creationId xmlns:p14="http://schemas.microsoft.com/office/powerpoint/2010/main" xmlns="" val="2135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539"/>
            <a:ext cx="7513633" cy="814776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The National Health Service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076952"/>
            <a:ext cx="81534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/>
              <a:t>Labour</a:t>
            </a:r>
            <a:r>
              <a:rPr lang="en-US" sz="2200" dirty="0" smtClean="0"/>
              <a:t> Party victory 1945 (NHS act 1946/47/48)</a:t>
            </a:r>
          </a:p>
          <a:p>
            <a:pPr marL="341313" indent="-3413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Implementation 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July 1948 (</a:t>
            </a:r>
            <a:r>
              <a:rPr lang="en-US" sz="2200" dirty="0" err="1" smtClean="0"/>
              <a:t>Aneurin</a:t>
            </a:r>
            <a:r>
              <a:rPr lang="en-US" sz="2200" dirty="0" smtClean="0"/>
              <a:t> Bevan)</a:t>
            </a:r>
          </a:p>
          <a:p>
            <a:pPr marL="341313" indent="-3413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Welfare state – “Care from the cradle to the grave”</a:t>
            </a:r>
          </a:p>
          <a:p>
            <a:pPr marL="341313" indent="-3413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Funding – General taxation + National insurance </a:t>
            </a:r>
          </a:p>
          <a:p>
            <a:pPr marL="341313" indent="-3413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All municipal and charitable hospitals </a:t>
            </a:r>
            <a:r>
              <a:rPr lang="en-US" sz="2200" dirty="0" err="1" smtClean="0"/>
              <a:t>nationalised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r>
              <a:rPr lang="en-US" sz="2200" i="1" dirty="0" smtClean="0">
                <a:solidFill>
                  <a:srgbClr val="0000FF"/>
                </a:solidFill>
              </a:rPr>
              <a:t>Could war impoverished Britain afford it?</a:t>
            </a:r>
          </a:p>
          <a:p>
            <a:endParaRPr lang="en-US" sz="2200" i="1" dirty="0" smtClean="0"/>
          </a:p>
          <a:p>
            <a:pPr marL="341313" indent="-341313">
              <a:buFont typeface="Arial" pitchFamily="34" charset="0"/>
              <a:buChar char="•"/>
            </a:pPr>
            <a:r>
              <a:rPr lang="en-US" sz="2200" dirty="0" smtClean="0"/>
              <a:t> The  classic welfare state 1945-1980</a:t>
            </a:r>
          </a:p>
        </p:txBody>
      </p:sp>
    </p:spTree>
    <p:extLst>
      <p:ext uri="{BB962C8B-B14F-4D97-AF65-F5344CB8AC3E}">
        <p14:creationId xmlns:p14="http://schemas.microsoft.com/office/powerpoint/2010/main" xmlns="" val="361950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636863000"/>
              </p:ext>
            </p:extLst>
          </p:nvPr>
        </p:nvGraphicFramePr>
        <p:xfrm>
          <a:off x="3629026" y="929315"/>
          <a:ext cx="5514975" cy="358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7079986" cy="814776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Government Expenditure</a:t>
            </a:r>
            <a:endParaRPr lang="en-US" sz="32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3583496570"/>
              </p:ext>
            </p:extLst>
          </p:nvPr>
        </p:nvGraphicFramePr>
        <p:xfrm>
          <a:off x="72274" y="1042898"/>
          <a:ext cx="5152131" cy="3469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223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"/>
            <a:ext cx="7606557" cy="970618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Social Welfare Expenditure UK </a:t>
            </a:r>
            <a:r>
              <a:rPr lang="en-US" sz="2000" b="1" dirty="0" smtClean="0"/>
              <a:t>2011-12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1287400"/>
              </p:ext>
            </p:extLst>
          </p:nvPr>
        </p:nvGraphicFramePr>
        <p:xfrm>
          <a:off x="838200" y="977789"/>
          <a:ext cx="7391400" cy="4154112"/>
        </p:xfrm>
        <a:graphic>
          <a:graphicData uri="http://schemas.openxmlformats.org/drawingml/2006/table">
            <a:tbl>
              <a:tblPr/>
              <a:tblGrid>
                <a:gridCol w="4191000"/>
                <a:gridCol w="3200400"/>
              </a:tblGrid>
              <a:tr h="2132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Benefit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Expenditure (£</a:t>
                      </a:r>
                      <a:r>
                        <a:rPr lang="en-US" sz="1300" b="1" dirty="0" err="1">
                          <a:latin typeface="Arial"/>
                          <a:ea typeface="Times New Roman"/>
                          <a:cs typeface="Times New Roman"/>
                        </a:rPr>
                        <a:t>bn</a:t>
                      </a: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State</a:t>
                      </a:r>
                      <a:r>
                        <a:rPr lang="en-US" sz="1300" b="0" u="non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pension</a:t>
                      </a:r>
                      <a:endParaRPr lang="en-US" sz="1300" b="0" u="none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£74.2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Housing Benefit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£16.9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Disability Living Allowance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£12.6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Pension Credit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£8.1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Income Support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£6.9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Rent rebates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£5.5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Attendance Allowance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£5.3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Jobseeker’s Allowance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£4.9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Incapacity</a:t>
                      </a:r>
                      <a:r>
                        <a:rPr lang="en-US" sz="1300" b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Benefit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£4.9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Council Tax Benefit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£4.8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Other uncategorized expenditure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£4.7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Employment</a:t>
                      </a:r>
                      <a:r>
                        <a:rPr lang="en-US" sz="1300" b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and Support Allowance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£3.6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Statutory Sick/Maternity pay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£2.5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Social Fund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£2.4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Carer’s</a:t>
                      </a: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Allowance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£1.7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strike="noStrike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Financial Assistance Scheme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u="none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£1.2</a:t>
                      </a:r>
                      <a:endParaRPr lang="en-US" sz="1300" b="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3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Times New Roman"/>
                          <a:cs typeface="Times New Roman"/>
                        </a:rPr>
                        <a:t>£160.2</a:t>
                      </a:r>
                      <a:endParaRPr lang="en-US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64" marR="1964" marT="1473" marB="14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72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4539"/>
            <a:ext cx="7234859" cy="80445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Nepalese Realities in 2002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GDP per capita $261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Budget on health &lt; 5</a:t>
            </a:r>
            <a:r>
              <a:rPr lang="en-US" b="0" dirty="0"/>
              <a:t>% of </a:t>
            </a:r>
            <a:r>
              <a:rPr lang="en-US" b="0" dirty="0" smtClean="0"/>
              <a:t>the total ($</a:t>
            </a:r>
            <a:r>
              <a:rPr lang="en-US" b="0" dirty="0"/>
              <a:t>2.30 per </a:t>
            </a:r>
            <a:r>
              <a:rPr lang="en-US" b="0" dirty="0" smtClean="0"/>
              <a:t>person). 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Total health expenditure </a:t>
            </a:r>
          </a:p>
          <a:p>
            <a:pPr marL="457200" lvl="1" indent="0">
              <a:buNone/>
            </a:pPr>
            <a:r>
              <a:rPr lang="en-US" dirty="0" smtClean="0"/>
              <a:t>	62.5</a:t>
            </a:r>
            <a:r>
              <a:rPr lang="en-US" dirty="0"/>
              <a:t>% o</a:t>
            </a:r>
            <a:r>
              <a:rPr lang="en-US" dirty="0" smtClean="0"/>
              <a:t>ut of pocket </a:t>
            </a:r>
          </a:p>
          <a:p>
            <a:pPr marL="457200" lvl="1" indent="0">
              <a:buNone/>
            </a:pPr>
            <a:r>
              <a:rPr lang="en-US" dirty="0" smtClean="0"/>
              <a:t>	16.8% public expenditure</a:t>
            </a:r>
          </a:p>
          <a:p>
            <a:pPr marL="457200" lvl="1" indent="0">
              <a:buNone/>
            </a:pPr>
            <a:r>
              <a:rPr lang="en-US" dirty="0" smtClean="0"/>
              <a:t>	9% EDPs</a:t>
            </a:r>
          </a:p>
        </p:txBody>
      </p:sp>
    </p:spTree>
    <p:extLst>
      <p:ext uri="{BB962C8B-B14F-4D97-AF65-F5344CB8AC3E}">
        <p14:creationId xmlns:p14="http://schemas.microsoft.com/office/powerpoint/2010/main" xmlns="" val="24470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0"/>
          <a:ext cx="9144000" cy="5186363"/>
        </p:xfrm>
        <a:graphic>
          <a:graphicData uri="http://schemas.openxmlformats.org/presentationml/2006/ole">
            <p:oleObj spid="_x0000_s1051" name="Image" r:id="rId4" imgW="1523468" imgH="1274500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1450"/>
            <a:ext cx="8229600" cy="650875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Health Sector Financing   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04800" y="1657350"/>
            <a:ext cx="5943600" cy="3314700"/>
          </a:xfrm>
          <a:prstGeom prst="flowChartExtra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346200" y="3829050"/>
            <a:ext cx="3886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159000" y="2895600"/>
            <a:ext cx="2209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35200" y="1017435"/>
            <a:ext cx="21336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Requirement 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800600" y="983694"/>
            <a:ext cx="38862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Total National Spending 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400800" y="1657350"/>
            <a:ext cx="1676400" cy="3314700"/>
            <a:chOff x="4032" y="1440"/>
            <a:chExt cx="1056" cy="2707"/>
          </a:xfrm>
        </p:grpSpPr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4032" y="1440"/>
              <a:ext cx="432" cy="19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Rectangle 10"/>
            <p:cNvSpPr>
              <a:spLocks noChangeArrowheads="1"/>
            </p:cNvSpPr>
            <p:nvPr/>
          </p:nvSpPr>
          <p:spPr bwMode="auto">
            <a:xfrm>
              <a:off x="4032" y="3888"/>
              <a:ext cx="432" cy="259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37" name="Rectangle 11"/>
            <p:cNvSpPr>
              <a:spLocks noChangeArrowheads="1"/>
            </p:cNvSpPr>
            <p:nvPr/>
          </p:nvSpPr>
          <p:spPr bwMode="auto">
            <a:xfrm>
              <a:off x="4032" y="3360"/>
              <a:ext cx="432" cy="336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038" name="Text Box 13"/>
            <p:cNvSpPr txBox="1">
              <a:spLocks noChangeArrowheads="1"/>
            </p:cNvSpPr>
            <p:nvPr/>
          </p:nvSpPr>
          <p:spPr bwMode="auto">
            <a:xfrm>
              <a:off x="4128" y="1632"/>
              <a:ext cx="336" cy="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N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O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endParaRPr lang="en-US" sz="1050" dirty="0">
                <a:solidFill>
                  <a:srgbClr val="FFFF00"/>
                </a:solidFill>
                <a:latin typeface="Times New Roman" pitchFamily="18" charset="0"/>
              </a:endParaRP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M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O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N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E</a:t>
              </a:r>
            </a:p>
            <a:p>
              <a:pPr eaLnBrk="0" hangingPunct="0">
                <a:lnSpc>
                  <a:spcPct val="45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512" y="3888"/>
              <a:ext cx="576" cy="259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Govt</a:t>
              </a:r>
            </a:p>
          </p:txBody>
        </p:sp>
        <p:sp>
          <p:nvSpPr>
            <p:cNvPr id="1040" name="Rectangle 17"/>
            <p:cNvSpPr>
              <a:spLocks noChangeArrowheads="1"/>
            </p:cNvSpPr>
            <p:nvPr/>
          </p:nvSpPr>
          <p:spPr bwMode="auto">
            <a:xfrm>
              <a:off x="4512" y="3696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EDP</a:t>
              </a:r>
            </a:p>
          </p:txBody>
        </p:sp>
        <p:sp>
          <p:nvSpPr>
            <p:cNvPr id="1041" name="Rectangle 19"/>
            <p:cNvSpPr>
              <a:spLocks noChangeArrowheads="1"/>
            </p:cNvSpPr>
            <p:nvPr/>
          </p:nvSpPr>
          <p:spPr bwMode="auto">
            <a:xfrm>
              <a:off x="4032" y="3696"/>
              <a:ext cx="43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1.5</a:t>
              </a:r>
            </a:p>
          </p:txBody>
        </p:sp>
        <p:sp>
          <p:nvSpPr>
            <p:cNvPr id="1042" name="Rectangle 21"/>
            <p:cNvSpPr>
              <a:spLocks noChangeArrowheads="1"/>
            </p:cNvSpPr>
            <p:nvPr/>
          </p:nvSpPr>
          <p:spPr bwMode="auto">
            <a:xfrm>
              <a:off x="4512" y="3362"/>
              <a:ext cx="576" cy="33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dirty="0">
                  <a:latin typeface="Times New Roman" pitchFamily="18" charset="0"/>
                </a:rPr>
                <a:t>Pocket</a:t>
              </a:r>
            </a:p>
          </p:txBody>
        </p:sp>
      </p:grpSp>
      <p:sp>
        <p:nvSpPr>
          <p:cNvPr id="103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46200" y="2132012"/>
            <a:ext cx="4038600" cy="339407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Tertiary  </a:t>
            </a: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Secondary</a:t>
            </a:r>
          </a:p>
          <a:p>
            <a:pPr algn="ctr"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Primary  Health Care Service</a:t>
            </a:r>
          </a:p>
          <a:p>
            <a:pPr algn="ctr" eaLnBrk="1" hangingPunct="1">
              <a:buFontTx/>
              <a:buNone/>
            </a:pPr>
            <a:r>
              <a:rPr lang="en-US" sz="1600" dirty="0" smtClean="0">
                <a:solidFill>
                  <a:srgbClr val="FFFF00"/>
                </a:solidFill>
              </a:rPr>
              <a:t>12 – 36 US $ / head</a:t>
            </a:r>
          </a:p>
          <a:p>
            <a:pPr algn="ctr" eaLnBrk="1" hangingPunct="1">
              <a:buFontTx/>
              <a:buNone/>
            </a:pPr>
            <a:endParaRPr lang="en-US" sz="1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0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way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70" y="1314451"/>
            <a:ext cx="7509330" cy="3280172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EHCS- government’s responsibility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Secondary/tertiary care health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118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187</TotalTime>
  <Words>741</Words>
  <Application>Microsoft Macintosh PowerPoint</Application>
  <PresentationFormat>On-screen Show (16:9)</PresentationFormat>
  <Paragraphs>198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Essential</vt:lpstr>
      <vt:lpstr>Image</vt:lpstr>
      <vt:lpstr>Universal Health Coverage</vt:lpstr>
      <vt:lpstr>History</vt:lpstr>
      <vt:lpstr>The Beveridge Report 1942</vt:lpstr>
      <vt:lpstr>The National Health Service</vt:lpstr>
      <vt:lpstr>Government Expenditure</vt:lpstr>
      <vt:lpstr>Social Welfare Expenditure UK 2011-12 </vt:lpstr>
      <vt:lpstr>Nepalese Realities in 2002</vt:lpstr>
      <vt:lpstr>Health Sector Financing   </vt:lpstr>
      <vt:lpstr>The way forward…</vt:lpstr>
      <vt:lpstr>Feasibility work for health insurance</vt:lpstr>
      <vt:lpstr>Population Employment Status 2002</vt:lpstr>
      <vt:lpstr>Preparatory work</vt:lpstr>
      <vt:lpstr>Major Findings and Recommendations (Andrew Green)</vt:lpstr>
      <vt:lpstr>Facilitation and Implementation</vt:lpstr>
      <vt:lpstr>MoH went alone…..</vt:lpstr>
      <vt:lpstr>Benefit package</vt:lpstr>
      <vt:lpstr>Premium</vt:lpstr>
      <vt:lpstr>Impact</vt:lpstr>
      <vt:lpstr>Risks &amp; Challenges Ahead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Health Coverage</dc:title>
  <dc:creator>MDD</dc:creator>
  <cp:lastModifiedBy>Lattitude</cp:lastModifiedBy>
  <cp:revision>17</cp:revision>
  <dcterms:created xsi:type="dcterms:W3CDTF">2014-10-30T13:19:39Z</dcterms:created>
  <dcterms:modified xsi:type="dcterms:W3CDTF">2014-10-30T17:31:27Z</dcterms:modified>
</cp:coreProperties>
</file>