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3" r:id="rId8"/>
    <p:sldId id="271" r:id="rId9"/>
    <p:sldId id="272" r:id="rId10"/>
    <p:sldId id="274" r:id="rId11"/>
    <p:sldId id="276" r:id="rId12"/>
    <p:sldId id="280" r:id="rId13"/>
    <p:sldId id="281" r:id="rId14"/>
    <p:sldId id="282" r:id="rId15"/>
    <p:sldId id="263" r:id="rId16"/>
    <p:sldId id="265" r:id="rId17"/>
    <p:sldId id="266" r:id="rId18"/>
    <p:sldId id="275" r:id="rId19"/>
    <p:sldId id="288" r:id="rId20"/>
    <p:sldId id="269" r:id="rId21"/>
    <p:sldId id="291" r:id="rId22"/>
    <p:sldId id="289" r:id="rId23"/>
    <p:sldId id="290" r:id="rId24"/>
    <p:sldId id="286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AC3"/>
    <a:srgbClr val="873600"/>
    <a:srgbClr val="E07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840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D:\samik\IEG\nepal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Jagadish\NHSSP_Apprisal-Institutional%20Delivery\Finale%20Data%20base\Finale%20analysed%20file-Nov%2020\analysis%20cross%20%20hospitals.xlsx" TargetMode="External"/><Relationship Id="rId2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Sheet1!$C$47</c:f>
              <c:strCache>
                <c:ptCount val="1"/>
                <c:pt idx="0">
                  <c:v>Government Health Institution</c:v>
                </c:pt>
              </c:strCache>
            </c:strRef>
          </c:tx>
          <c:invertIfNegative val="0"/>
          <c:cat>
            <c:strRef>
              <c:f>Sheet1!$B$48:$B$70</c:f>
              <c:strCache>
                <c:ptCount val="23"/>
                <c:pt idx="0">
                  <c:v>Gender</c:v>
                </c:pt>
                <c:pt idx="1">
                  <c:v>Male</c:v>
                </c:pt>
                <c:pt idx="2">
                  <c:v>Female</c:v>
                </c:pt>
                <c:pt idx="3">
                  <c:v>Development Region</c:v>
                </c:pt>
                <c:pt idx="4">
                  <c:v>Eastern</c:v>
                </c:pt>
                <c:pt idx="5">
                  <c:v>Central</c:v>
                </c:pt>
                <c:pt idx="6">
                  <c:v>Western</c:v>
                </c:pt>
                <c:pt idx="7">
                  <c:v>Mid West</c:v>
                </c:pt>
                <c:pt idx="8">
                  <c:v>Far West</c:v>
                </c:pt>
                <c:pt idx="9">
                  <c:v>Ecological Zone</c:v>
                </c:pt>
                <c:pt idx="10">
                  <c:v>Mountains</c:v>
                </c:pt>
                <c:pt idx="11">
                  <c:v>Hills</c:v>
                </c:pt>
                <c:pt idx="12">
                  <c:v>Tarai</c:v>
                </c:pt>
                <c:pt idx="13">
                  <c:v>Urban/Rural</c:v>
                </c:pt>
                <c:pt idx="14">
                  <c:v>Urban</c:v>
                </c:pt>
                <c:pt idx="15">
                  <c:v>Rural</c:v>
                </c:pt>
                <c:pt idx="16">
                  <c:v>Consumption Quintile</c:v>
                </c:pt>
                <c:pt idx="17">
                  <c:v>Poorest</c:v>
                </c:pt>
                <c:pt idx="18">
                  <c:v>Second</c:v>
                </c:pt>
                <c:pt idx="19">
                  <c:v>Third</c:v>
                </c:pt>
                <c:pt idx="20">
                  <c:v>Fourth</c:v>
                </c:pt>
                <c:pt idx="21">
                  <c:v>Richest</c:v>
                </c:pt>
                <c:pt idx="22">
                  <c:v>Nepal</c:v>
                </c:pt>
              </c:strCache>
            </c:strRef>
          </c:cat>
          <c:val>
            <c:numRef>
              <c:f>Sheet1!$C$48:$C$70</c:f>
              <c:numCache>
                <c:formatCode>General</c:formatCode>
                <c:ptCount val="23"/>
                <c:pt idx="1">
                  <c:v>35.3</c:v>
                </c:pt>
                <c:pt idx="2">
                  <c:v>38.5</c:v>
                </c:pt>
                <c:pt idx="4">
                  <c:v>37.6</c:v>
                </c:pt>
                <c:pt idx="5">
                  <c:v>30.8</c:v>
                </c:pt>
                <c:pt idx="6">
                  <c:v>36.1</c:v>
                </c:pt>
                <c:pt idx="7">
                  <c:v>52.0</c:v>
                </c:pt>
                <c:pt idx="8">
                  <c:v>39.7</c:v>
                </c:pt>
                <c:pt idx="10">
                  <c:v>58.1</c:v>
                </c:pt>
                <c:pt idx="11">
                  <c:v>46.5</c:v>
                </c:pt>
                <c:pt idx="12">
                  <c:v>28.4</c:v>
                </c:pt>
                <c:pt idx="14">
                  <c:v>26.8</c:v>
                </c:pt>
                <c:pt idx="15">
                  <c:v>39.1</c:v>
                </c:pt>
                <c:pt idx="17">
                  <c:v>38.0</c:v>
                </c:pt>
                <c:pt idx="18">
                  <c:v>40.9</c:v>
                </c:pt>
                <c:pt idx="19">
                  <c:v>40.8</c:v>
                </c:pt>
                <c:pt idx="20">
                  <c:v>35.6</c:v>
                </c:pt>
                <c:pt idx="21">
                  <c:v>29.0</c:v>
                </c:pt>
                <c:pt idx="22">
                  <c:v>37.0</c:v>
                </c:pt>
              </c:numCache>
            </c:numRef>
          </c:val>
        </c:ser>
        <c:ser>
          <c:idx val="1"/>
          <c:order val="1"/>
          <c:tx>
            <c:strRef>
              <c:f>Sheet1!$D$47</c:f>
              <c:strCache>
                <c:ptCount val="1"/>
                <c:pt idx="0">
                  <c:v>Private Health Institution</c:v>
                </c:pt>
              </c:strCache>
            </c:strRef>
          </c:tx>
          <c:spPr>
            <a:solidFill>
              <a:srgbClr val="E07B17"/>
            </a:solidFill>
          </c:spPr>
          <c:invertIfNegative val="0"/>
          <c:cat>
            <c:strRef>
              <c:f>Sheet1!$B$48:$B$70</c:f>
              <c:strCache>
                <c:ptCount val="23"/>
                <c:pt idx="0">
                  <c:v>Gender</c:v>
                </c:pt>
                <c:pt idx="1">
                  <c:v>Male</c:v>
                </c:pt>
                <c:pt idx="2">
                  <c:v>Female</c:v>
                </c:pt>
                <c:pt idx="3">
                  <c:v>Development Region</c:v>
                </c:pt>
                <c:pt idx="4">
                  <c:v>Eastern</c:v>
                </c:pt>
                <c:pt idx="5">
                  <c:v>Central</c:v>
                </c:pt>
                <c:pt idx="6">
                  <c:v>Western</c:v>
                </c:pt>
                <c:pt idx="7">
                  <c:v>Mid West</c:v>
                </c:pt>
                <c:pt idx="8">
                  <c:v>Far West</c:v>
                </c:pt>
                <c:pt idx="9">
                  <c:v>Ecological Zone</c:v>
                </c:pt>
                <c:pt idx="10">
                  <c:v>Mountains</c:v>
                </c:pt>
                <c:pt idx="11">
                  <c:v>Hills</c:v>
                </c:pt>
                <c:pt idx="12">
                  <c:v>Tarai</c:v>
                </c:pt>
                <c:pt idx="13">
                  <c:v>Urban/Rural</c:v>
                </c:pt>
                <c:pt idx="14">
                  <c:v>Urban</c:v>
                </c:pt>
                <c:pt idx="15">
                  <c:v>Rural</c:v>
                </c:pt>
                <c:pt idx="16">
                  <c:v>Consumption Quintile</c:v>
                </c:pt>
                <c:pt idx="17">
                  <c:v>Poorest</c:v>
                </c:pt>
                <c:pt idx="18">
                  <c:v>Second</c:v>
                </c:pt>
                <c:pt idx="19">
                  <c:v>Third</c:v>
                </c:pt>
                <c:pt idx="20">
                  <c:v>Fourth</c:v>
                </c:pt>
                <c:pt idx="21">
                  <c:v>Richest</c:v>
                </c:pt>
                <c:pt idx="22">
                  <c:v>Nepal</c:v>
                </c:pt>
              </c:strCache>
            </c:strRef>
          </c:cat>
          <c:val>
            <c:numRef>
              <c:f>Sheet1!$D$48:$D$70</c:f>
              <c:numCache>
                <c:formatCode>General</c:formatCode>
                <c:ptCount val="23"/>
                <c:pt idx="1">
                  <c:v>64.7</c:v>
                </c:pt>
                <c:pt idx="2">
                  <c:v>61.5</c:v>
                </c:pt>
                <c:pt idx="4">
                  <c:v>62.4</c:v>
                </c:pt>
                <c:pt idx="5">
                  <c:v>69.2</c:v>
                </c:pt>
                <c:pt idx="6">
                  <c:v>63.9</c:v>
                </c:pt>
                <c:pt idx="7">
                  <c:v>48.0</c:v>
                </c:pt>
                <c:pt idx="8">
                  <c:v>60.3</c:v>
                </c:pt>
                <c:pt idx="10">
                  <c:v>41.9</c:v>
                </c:pt>
                <c:pt idx="11">
                  <c:v>53.5</c:v>
                </c:pt>
                <c:pt idx="12">
                  <c:v>71.6</c:v>
                </c:pt>
                <c:pt idx="14">
                  <c:v>73.2</c:v>
                </c:pt>
                <c:pt idx="15">
                  <c:v>60.9</c:v>
                </c:pt>
                <c:pt idx="17">
                  <c:v>62.0</c:v>
                </c:pt>
                <c:pt idx="18">
                  <c:v>59.1</c:v>
                </c:pt>
                <c:pt idx="19">
                  <c:v>59.2</c:v>
                </c:pt>
                <c:pt idx="20">
                  <c:v>64.4</c:v>
                </c:pt>
                <c:pt idx="21">
                  <c:v>71.0</c:v>
                </c:pt>
                <c:pt idx="22">
                  <c:v>63.0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1045208"/>
        <c:axId val="-2127195864"/>
      </c:barChart>
      <c:catAx>
        <c:axId val="-2121045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7195864"/>
        <c:crosses val="autoZero"/>
        <c:auto val="1"/>
        <c:lblAlgn val="ctr"/>
        <c:lblOffset val="100"/>
        <c:noMultiLvlLbl val="0"/>
      </c:catAx>
      <c:valAx>
        <c:axId val="-21271958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10452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'Institutional Delivery'!$B$5</c:f>
              <c:strCache>
                <c:ptCount val="1"/>
                <c:pt idx="0">
                  <c:v>Institutional Delivery as % of expected live births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19050">
                <a:prstDash val="sysDash"/>
              </a:ln>
            </c:spPr>
            <c:trendlineType val="linear"/>
            <c:dispRSqr val="0"/>
            <c:dispEq val="0"/>
          </c:trendline>
          <c:cat>
            <c:strRef>
              <c:f>'Institutional Delivery'!$C$4:$E$4</c:f>
              <c:strCache>
                <c:ptCount val="3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</c:strCache>
            </c:strRef>
          </c:cat>
          <c:val>
            <c:numRef>
              <c:f>'Institutional Delivery'!$C$5:$E$5</c:f>
              <c:numCache>
                <c:formatCode>General</c:formatCode>
                <c:ptCount val="3"/>
                <c:pt idx="0">
                  <c:v>19.0</c:v>
                </c:pt>
                <c:pt idx="1">
                  <c:v>31.0</c:v>
                </c:pt>
                <c:pt idx="2">
                  <c:v>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299544"/>
        <c:axId val="-2120657928"/>
      </c:barChart>
      <c:catAx>
        <c:axId val="2145299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20657928"/>
        <c:crosses val="autoZero"/>
        <c:auto val="1"/>
        <c:lblAlgn val="ctr"/>
        <c:lblOffset val="100"/>
        <c:noMultiLvlLbl val="0"/>
      </c:catAx>
      <c:valAx>
        <c:axId val="-2120657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145299544"/>
        <c:crosses val="autoZero"/>
        <c:crossBetween val="between"/>
      </c:valAx>
    </c:plotArea>
    <c:legend>
      <c:legendPos val="b"/>
      <c:legendEntry>
        <c:idx val="1"/>
        <c:delete val="1"/>
      </c:legendEntry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Sheet1!$C$100</c:f>
              <c:strCache>
                <c:ptCount val="1"/>
                <c:pt idx="0">
                  <c:v>Institutional</c:v>
                </c:pt>
              </c:strCache>
            </c:strRef>
          </c:tx>
          <c:invertIfNegative val="0"/>
          <c:cat>
            <c:strRef>
              <c:f>Sheet1!$B$101:$B$120</c:f>
              <c:strCache>
                <c:ptCount val="20"/>
                <c:pt idx="0">
                  <c:v>Residence</c:v>
                </c:pt>
                <c:pt idx="1">
                  <c:v>Urban</c:v>
                </c:pt>
                <c:pt idx="2">
                  <c:v>Rural</c:v>
                </c:pt>
                <c:pt idx="3">
                  <c:v>Ecological zone</c:v>
                </c:pt>
                <c:pt idx="4">
                  <c:v>Mountain</c:v>
                </c:pt>
                <c:pt idx="5">
                  <c:v>Hill</c:v>
                </c:pt>
                <c:pt idx="6">
                  <c:v>Terai</c:v>
                </c:pt>
                <c:pt idx="7">
                  <c:v>Development region</c:v>
                </c:pt>
                <c:pt idx="8">
                  <c:v>Eastern</c:v>
                </c:pt>
                <c:pt idx="9">
                  <c:v>Central</c:v>
                </c:pt>
                <c:pt idx="10">
                  <c:v>Western</c:v>
                </c:pt>
                <c:pt idx="11">
                  <c:v>Mid-western</c:v>
                </c:pt>
                <c:pt idx="12">
                  <c:v>Far-western</c:v>
                </c:pt>
                <c:pt idx="13">
                  <c:v>Wealth quintile</c:v>
                </c:pt>
                <c:pt idx="14">
                  <c:v>Lowest</c:v>
                </c:pt>
                <c:pt idx="15">
                  <c:v>Second</c:v>
                </c:pt>
                <c:pt idx="16">
                  <c:v>Middle</c:v>
                </c:pt>
                <c:pt idx="17">
                  <c:v>Fourth</c:v>
                </c:pt>
                <c:pt idx="18">
                  <c:v>Highest</c:v>
                </c:pt>
                <c:pt idx="19">
                  <c:v>Total</c:v>
                </c:pt>
              </c:strCache>
            </c:strRef>
          </c:cat>
          <c:val>
            <c:numRef>
              <c:f>Sheet1!$C$101:$C$120</c:f>
              <c:numCache>
                <c:formatCode>General</c:formatCode>
                <c:ptCount val="20"/>
                <c:pt idx="1">
                  <c:v>71.3</c:v>
                </c:pt>
                <c:pt idx="2">
                  <c:v>31.6</c:v>
                </c:pt>
                <c:pt idx="4">
                  <c:v>18.8</c:v>
                </c:pt>
                <c:pt idx="5">
                  <c:v>31.3</c:v>
                </c:pt>
                <c:pt idx="6">
                  <c:v>40.9</c:v>
                </c:pt>
                <c:pt idx="8">
                  <c:v>39.6</c:v>
                </c:pt>
                <c:pt idx="9">
                  <c:v>35.7</c:v>
                </c:pt>
                <c:pt idx="10">
                  <c:v>38.0</c:v>
                </c:pt>
                <c:pt idx="11">
                  <c:v>29.1</c:v>
                </c:pt>
                <c:pt idx="12">
                  <c:v>29.0</c:v>
                </c:pt>
                <c:pt idx="14">
                  <c:v>11.4</c:v>
                </c:pt>
                <c:pt idx="15">
                  <c:v>23.3</c:v>
                </c:pt>
                <c:pt idx="16">
                  <c:v>35.4</c:v>
                </c:pt>
                <c:pt idx="17">
                  <c:v>51.9</c:v>
                </c:pt>
                <c:pt idx="18">
                  <c:v>77.9</c:v>
                </c:pt>
                <c:pt idx="19">
                  <c:v>35.3</c:v>
                </c:pt>
              </c:numCache>
            </c:numRef>
          </c:val>
        </c:ser>
        <c:ser>
          <c:idx val="1"/>
          <c:order val="1"/>
          <c:tx>
            <c:strRef>
              <c:f>Sheet1!$D$100</c:f>
              <c:strCache>
                <c:ptCount val="1"/>
                <c:pt idx="0">
                  <c:v>Non-Institutional</c:v>
                </c:pt>
              </c:strCache>
            </c:strRef>
          </c:tx>
          <c:spPr>
            <a:solidFill>
              <a:srgbClr val="E07B17"/>
            </a:solidFill>
          </c:spPr>
          <c:invertIfNegative val="0"/>
          <c:cat>
            <c:strRef>
              <c:f>Sheet1!$B$101:$B$120</c:f>
              <c:strCache>
                <c:ptCount val="20"/>
                <c:pt idx="0">
                  <c:v>Residence</c:v>
                </c:pt>
                <c:pt idx="1">
                  <c:v>Urban</c:v>
                </c:pt>
                <c:pt idx="2">
                  <c:v>Rural</c:v>
                </c:pt>
                <c:pt idx="3">
                  <c:v>Ecological zone</c:v>
                </c:pt>
                <c:pt idx="4">
                  <c:v>Mountain</c:v>
                </c:pt>
                <c:pt idx="5">
                  <c:v>Hill</c:v>
                </c:pt>
                <c:pt idx="6">
                  <c:v>Terai</c:v>
                </c:pt>
                <c:pt idx="7">
                  <c:v>Development region</c:v>
                </c:pt>
                <c:pt idx="8">
                  <c:v>Eastern</c:v>
                </c:pt>
                <c:pt idx="9">
                  <c:v>Central</c:v>
                </c:pt>
                <c:pt idx="10">
                  <c:v>Western</c:v>
                </c:pt>
                <c:pt idx="11">
                  <c:v>Mid-western</c:v>
                </c:pt>
                <c:pt idx="12">
                  <c:v>Far-western</c:v>
                </c:pt>
                <c:pt idx="13">
                  <c:v>Wealth quintile</c:v>
                </c:pt>
                <c:pt idx="14">
                  <c:v>Lowest</c:v>
                </c:pt>
                <c:pt idx="15">
                  <c:v>Second</c:v>
                </c:pt>
                <c:pt idx="16">
                  <c:v>Middle</c:v>
                </c:pt>
                <c:pt idx="17">
                  <c:v>Fourth</c:v>
                </c:pt>
                <c:pt idx="18">
                  <c:v>Highest</c:v>
                </c:pt>
                <c:pt idx="19">
                  <c:v>Total</c:v>
                </c:pt>
              </c:strCache>
            </c:strRef>
          </c:cat>
          <c:val>
            <c:numRef>
              <c:f>Sheet1!$D$101:$D$120</c:f>
              <c:numCache>
                <c:formatCode>General</c:formatCode>
                <c:ptCount val="20"/>
                <c:pt idx="1">
                  <c:v>28.7</c:v>
                </c:pt>
                <c:pt idx="2">
                  <c:v>68.4</c:v>
                </c:pt>
                <c:pt idx="4">
                  <c:v>81.10000000000001</c:v>
                </c:pt>
                <c:pt idx="5">
                  <c:v>68.7</c:v>
                </c:pt>
                <c:pt idx="6">
                  <c:v>59.1</c:v>
                </c:pt>
                <c:pt idx="8">
                  <c:v>60.4</c:v>
                </c:pt>
                <c:pt idx="9">
                  <c:v>64.2</c:v>
                </c:pt>
                <c:pt idx="10">
                  <c:v>62.0</c:v>
                </c:pt>
                <c:pt idx="11">
                  <c:v>70.9</c:v>
                </c:pt>
                <c:pt idx="12">
                  <c:v>71.10000000000001</c:v>
                </c:pt>
                <c:pt idx="14">
                  <c:v>88.5</c:v>
                </c:pt>
                <c:pt idx="15">
                  <c:v>76.60000000000001</c:v>
                </c:pt>
                <c:pt idx="16">
                  <c:v>64.60000000000001</c:v>
                </c:pt>
                <c:pt idx="17">
                  <c:v>48.1</c:v>
                </c:pt>
                <c:pt idx="18">
                  <c:v>22.1</c:v>
                </c:pt>
                <c:pt idx="19">
                  <c:v>64.7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5478536"/>
        <c:axId val="-2120395304"/>
      </c:barChart>
      <c:catAx>
        <c:axId val="-2085478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050"/>
            </a:pPr>
            <a:endParaRPr lang="en-US"/>
          </a:p>
        </c:txPr>
        <c:crossAx val="-2120395304"/>
        <c:crosses val="autoZero"/>
        <c:auto val="1"/>
        <c:lblAlgn val="ctr"/>
        <c:lblOffset val="100"/>
        <c:noMultiLvlLbl val="0"/>
      </c:catAx>
      <c:valAx>
        <c:axId val="-2120395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0854785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Sheet1!$C$76</c:f>
              <c:strCache>
                <c:ptCount val="1"/>
                <c:pt idx="0">
                  <c:v>Government</c:v>
                </c:pt>
              </c:strCache>
            </c:strRef>
          </c:tx>
          <c:invertIfNegative val="0"/>
          <c:cat>
            <c:strRef>
              <c:f>Sheet1!$B$77:$B$96</c:f>
              <c:strCache>
                <c:ptCount val="20"/>
                <c:pt idx="0">
                  <c:v>Residence</c:v>
                </c:pt>
                <c:pt idx="1">
                  <c:v>Urban</c:v>
                </c:pt>
                <c:pt idx="2">
                  <c:v>Rural</c:v>
                </c:pt>
                <c:pt idx="3">
                  <c:v>Ecological zone</c:v>
                </c:pt>
                <c:pt idx="4">
                  <c:v>Mountain</c:v>
                </c:pt>
                <c:pt idx="5">
                  <c:v>Hill</c:v>
                </c:pt>
                <c:pt idx="6">
                  <c:v>Terai</c:v>
                </c:pt>
                <c:pt idx="7">
                  <c:v>Development region</c:v>
                </c:pt>
                <c:pt idx="8">
                  <c:v>Eastern</c:v>
                </c:pt>
                <c:pt idx="9">
                  <c:v>Central</c:v>
                </c:pt>
                <c:pt idx="10">
                  <c:v>Western</c:v>
                </c:pt>
                <c:pt idx="11">
                  <c:v>Mid-western</c:v>
                </c:pt>
                <c:pt idx="12">
                  <c:v>Far-western</c:v>
                </c:pt>
                <c:pt idx="13">
                  <c:v>Wealth quintile</c:v>
                </c:pt>
                <c:pt idx="14">
                  <c:v>Lowest</c:v>
                </c:pt>
                <c:pt idx="15">
                  <c:v>Second</c:v>
                </c:pt>
                <c:pt idx="16">
                  <c:v>Middle</c:v>
                </c:pt>
                <c:pt idx="17">
                  <c:v>Fourth</c:v>
                </c:pt>
                <c:pt idx="18">
                  <c:v>Highest</c:v>
                </c:pt>
                <c:pt idx="19">
                  <c:v>Total</c:v>
                </c:pt>
              </c:strCache>
            </c:strRef>
          </c:cat>
          <c:val>
            <c:numRef>
              <c:f>Sheet1!$C$77:$C$96</c:f>
              <c:numCache>
                <c:formatCode>General</c:formatCode>
                <c:ptCount val="20"/>
                <c:pt idx="1">
                  <c:v>51.8</c:v>
                </c:pt>
                <c:pt idx="2">
                  <c:v>23.3</c:v>
                </c:pt>
                <c:pt idx="4">
                  <c:v>16.3</c:v>
                </c:pt>
                <c:pt idx="5">
                  <c:v>25.6</c:v>
                </c:pt>
                <c:pt idx="6">
                  <c:v>27.7</c:v>
                </c:pt>
                <c:pt idx="8">
                  <c:v>24.8</c:v>
                </c:pt>
                <c:pt idx="9">
                  <c:v>25.7</c:v>
                </c:pt>
                <c:pt idx="10">
                  <c:v>31.6</c:v>
                </c:pt>
                <c:pt idx="11">
                  <c:v>23.6</c:v>
                </c:pt>
                <c:pt idx="12">
                  <c:v>22.8</c:v>
                </c:pt>
                <c:pt idx="14">
                  <c:v>9.6</c:v>
                </c:pt>
                <c:pt idx="15">
                  <c:v>19.7</c:v>
                </c:pt>
                <c:pt idx="16">
                  <c:v>28.4</c:v>
                </c:pt>
                <c:pt idx="17">
                  <c:v>36.3</c:v>
                </c:pt>
                <c:pt idx="18">
                  <c:v>49.5</c:v>
                </c:pt>
                <c:pt idx="19">
                  <c:v>26.0</c:v>
                </c:pt>
              </c:numCache>
            </c:numRef>
          </c:val>
        </c:ser>
        <c:ser>
          <c:idx val="1"/>
          <c:order val="1"/>
          <c:tx>
            <c:strRef>
              <c:f>Sheet1!$D$76</c:f>
              <c:strCache>
                <c:ptCount val="1"/>
                <c:pt idx="0">
                  <c:v>Non-government</c:v>
                </c:pt>
              </c:strCache>
            </c:strRef>
          </c:tx>
          <c:spPr>
            <a:solidFill>
              <a:srgbClr val="E07B17"/>
            </a:solidFill>
          </c:spPr>
          <c:invertIfNegative val="0"/>
          <c:cat>
            <c:strRef>
              <c:f>Sheet1!$B$77:$B$96</c:f>
              <c:strCache>
                <c:ptCount val="20"/>
                <c:pt idx="0">
                  <c:v>Residence</c:v>
                </c:pt>
                <c:pt idx="1">
                  <c:v>Urban</c:v>
                </c:pt>
                <c:pt idx="2">
                  <c:v>Rural</c:v>
                </c:pt>
                <c:pt idx="3">
                  <c:v>Ecological zone</c:v>
                </c:pt>
                <c:pt idx="4">
                  <c:v>Mountain</c:v>
                </c:pt>
                <c:pt idx="5">
                  <c:v>Hill</c:v>
                </c:pt>
                <c:pt idx="6">
                  <c:v>Terai</c:v>
                </c:pt>
                <c:pt idx="7">
                  <c:v>Development region</c:v>
                </c:pt>
                <c:pt idx="8">
                  <c:v>Eastern</c:v>
                </c:pt>
                <c:pt idx="9">
                  <c:v>Central</c:v>
                </c:pt>
                <c:pt idx="10">
                  <c:v>Western</c:v>
                </c:pt>
                <c:pt idx="11">
                  <c:v>Mid-western</c:v>
                </c:pt>
                <c:pt idx="12">
                  <c:v>Far-western</c:v>
                </c:pt>
                <c:pt idx="13">
                  <c:v>Wealth quintile</c:v>
                </c:pt>
                <c:pt idx="14">
                  <c:v>Lowest</c:v>
                </c:pt>
                <c:pt idx="15">
                  <c:v>Second</c:v>
                </c:pt>
                <c:pt idx="16">
                  <c:v>Middle</c:v>
                </c:pt>
                <c:pt idx="17">
                  <c:v>Fourth</c:v>
                </c:pt>
                <c:pt idx="18">
                  <c:v>Highest</c:v>
                </c:pt>
                <c:pt idx="19">
                  <c:v>Total</c:v>
                </c:pt>
              </c:strCache>
            </c:strRef>
          </c:cat>
          <c:val>
            <c:numRef>
              <c:f>Sheet1!$D$77:$D$96</c:f>
              <c:numCache>
                <c:formatCode>General</c:formatCode>
                <c:ptCount val="20"/>
                <c:pt idx="1">
                  <c:v>2.8</c:v>
                </c:pt>
                <c:pt idx="2">
                  <c:v>2.1</c:v>
                </c:pt>
                <c:pt idx="4">
                  <c:v>0.600000000000001</c:v>
                </c:pt>
                <c:pt idx="5">
                  <c:v>1.3</c:v>
                </c:pt>
                <c:pt idx="6">
                  <c:v>3.0</c:v>
                </c:pt>
                <c:pt idx="8">
                  <c:v>6.0</c:v>
                </c:pt>
                <c:pt idx="9">
                  <c:v>0.5</c:v>
                </c:pt>
                <c:pt idx="10">
                  <c:v>1.8</c:v>
                </c:pt>
                <c:pt idx="11">
                  <c:v>0.3</c:v>
                </c:pt>
                <c:pt idx="12">
                  <c:v>1.7</c:v>
                </c:pt>
                <c:pt idx="14">
                  <c:v>0.700000000000001</c:v>
                </c:pt>
                <c:pt idx="15">
                  <c:v>0.4</c:v>
                </c:pt>
                <c:pt idx="16">
                  <c:v>1.1</c:v>
                </c:pt>
                <c:pt idx="17">
                  <c:v>4.6</c:v>
                </c:pt>
                <c:pt idx="18">
                  <c:v>5.9</c:v>
                </c:pt>
                <c:pt idx="19">
                  <c:v>2.1</c:v>
                </c:pt>
              </c:numCache>
            </c:numRef>
          </c:val>
        </c:ser>
        <c:ser>
          <c:idx val="2"/>
          <c:order val="2"/>
          <c:tx>
            <c:strRef>
              <c:f>Sheet1!$E$76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873600"/>
            </a:solidFill>
          </c:spPr>
          <c:invertIfNegative val="0"/>
          <c:cat>
            <c:strRef>
              <c:f>Sheet1!$B$77:$B$96</c:f>
              <c:strCache>
                <c:ptCount val="20"/>
                <c:pt idx="0">
                  <c:v>Residence</c:v>
                </c:pt>
                <c:pt idx="1">
                  <c:v>Urban</c:v>
                </c:pt>
                <c:pt idx="2">
                  <c:v>Rural</c:v>
                </c:pt>
                <c:pt idx="3">
                  <c:v>Ecological zone</c:v>
                </c:pt>
                <c:pt idx="4">
                  <c:v>Mountain</c:v>
                </c:pt>
                <c:pt idx="5">
                  <c:v>Hill</c:v>
                </c:pt>
                <c:pt idx="6">
                  <c:v>Terai</c:v>
                </c:pt>
                <c:pt idx="7">
                  <c:v>Development region</c:v>
                </c:pt>
                <c:pt idx="8">
                  <c:v>Eastern</c:v>
                </c:pt>
                <c:pt idx="9">
                  <c:v>Central</c:v>
                </c:pt>
                <c:pt idx="10">
                  <c:v>Western</c:v>
                </c:pt>
                <c:pt idx="11">
                  <c:v>Mid-western</c:v>
                </c:pt>
                <c:pt idx="12">
                  <c:v>Far-western</c:v>
                </c:pt>
                <c:pt idx="13">
                  <c:v>Wealth quintile</c:v>
                </c:pt>
                <c:pt idx="14">
                  <c:v>Lowest</c:v>
                </c:pt>
                <c:pt idx="15">
                  <c:v>Second</c:v>
                </c:pt>
                <c:pt idx="16">
                  <c:v>Middle</c:v>
                </c:pt>
                <c:pt idx="17">
                  <c:v>Fourth</c:v>
                </c:pt>
                <c:pt idx="18">
                  <c:v>Highest</c:v>
                </c:pt>
                <c:pt idx="19">
                  <c:v>Total</c:v>
                </c:pt>
              </c:strCache>
            </c:strRef>
          </c:cat>
          <c:val>
            <c:numRef>
              <c:f>Sheet1!$E$77:$E$96</c:f>
              <c:numCache>
                <c:formatCode>General</c:formatCode>
                <c:ptCount val="20"/>
                <c:pt idx="1">
                  <c:v>16.7</c:v>
                </c:pt>
                <c:pt idx="2">
                  <c:v>6.3</c:v>
                </c:pt>
                <c:pt idx="4">
                  <c:v>2.0</c:v>
                </c:pt>
                <c:pt idx="5">
                  <c:v>4.4</c:v>
                </c:pt>
                <c:pt idx="6">
                  <c:v>10.2</c:v>
                </c:pt>
                <c:pt idx="8">
                  <c:v>8.8</c:v>
                </c:pt>
                <c:pt idx="9">
                  <c:v>9.5</c:v>
                </c:pt>
                <c:pt idx="10">
                  <c:v>4.7</c:v>
                </c:pt>
                <c:pt idx="11">
                  <c:v>5.2</c:v>
                </c:pt>
                <c:pt idx="12">
                  <c:v>4.4</c:v>
                </c:pt>
                <c:pt idx="14">
                  <c:v>1.1</c:v>
                </c:pt>
                <c:pt idx="15">
                  <c:v>3.1</c:v>
                </c:pt>
                <c:pt idx="16">
                  <c:v>5.9</c:v>
                </c:pt>
                <c:pt idx="17">
                  <c:v>11.0</c:v>
                </c:pt>
                <c:pt idx="18">
                  <c:v>22.4</c:v>
                </c:pt>
                <c:pt idx="19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1871288"/>
        <c:axId val="-2117749144"/>
      </c:barChart>
      <c:catAx>
        <c:axId val="2141871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117749144"/>
        <c:crosses val="autoZero"/>
        <c:auto val="1"/>
        <c:lblAlgn val="ctr"/>
        <c:lblOffset val="100"/>
        <c:noMultiLvlLbl val="0"/>
      </c:catAx>
      <c:valAx>
        <c:axId val="-2117749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141871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25809712485302"/>
          <c:y val="0.0909867184713864"/>
          <c:w val="0.954453448555349"/>
          <c:h val="0.7866019539615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'bed occupanc'!$D$32</c:f>
              <c:strCache>
                <c:ptCount val="1"/>
                <c:pt idx="0">
                  <c:v>2008/09</c:v>
                </c:pt>
              </c:strCache>
            </c:strRef>
          </c:tx>
          <c:invertIfNegative val="0"/>
          <c:dLbls>
            <c:delete val="1"/>
          </c:dLbls>
          <c:cat>
            <c:strRef>
              <c:f>'bed occupanc'!$C$33:$C$38</c:f>
              <c:strCache>
                <c:ptCount val="6"/>
                <c:pt idx="0">
                  <c:v>SZH</c:v>
                </c:pt>
                <c:pt idx="1">
                  <c:v>BZH</c:v>
                </c:pt>
                <c:pt idx="2">
                  <c:v>WRH</c:v>
                </c:pt>
                <c:pt idx="3">
                  <c:v>BH</c:v>
                </c:pt>
                <c:pt idx="4">
                  <c:v>JZH</c:v>
                </c:pt>
                <c:pt idx="5">
                  <c:v>KZH</c:v>
                </c:pt>
              </c:strCache>
            </c:strRef>
          </c:cat>
          <c:val>
            <c:numRef>
              <c:f>'bed occupanc'!$D$33:$D$38</c:f>
              <c:numCache>
                <c:formatCode>0.0</c:formatCode>
                <c:ptCount val="6"/>
                <c:pt idx="0">
                  <c:v>43.32065753424599</c:v>
                </c:pt>
                <c:pt idx="1">
                  <c:v>49.434773445732</c:v>
                </c:pt>
                <c:pt idx="2">
                  <c:v>68.52634971796851</c:v>
                </c:pt>
                <c:pt idx="3">
                  <c:v>72.31950684931562</c:v>
                </c:pt>
                <c:pt idx="4">
                  <c:v>136.3227397260274</c:v>
                </c:pt>
                <c:pt idx="5">
                  <c:v>67.71660541262945</c:v>
                </c:pt>
              </c:numCache>
            </c:numRef>
          </c:val>
        </c:ser>
        <c:ser>
          <c:idx val="1"/>
          <c:order val="1"/>
          <c:tx>
            <c:strRef>
              <c:f>'bed occupanc'!$E$32</c:f>
              <c:strCache>
                <c:ptCount val="1"/>
                <c:pt idx="0">
                  <c:v>2009/10</c:v>
                </c:pt>
              </c:strCache>
            </c:strRef>
          </c:tx>
          <c:invertIfNegative val="0"/>
          <c:dLbls>
            <c:delete val="1"/>
          </c:dLbls>
          <c:cat>
            <c:strRef>
              <c:f>'bed occupanc'!$C$33:$C$38</c:f>
              <c:strCache>
                <c:ptCount val="6"/>
                <c:pt idx="0">
                  <c:v>SZH</c:v>
                </c:pt>
                <c:pt idx="1">
                  <c:v>BZH</c:v>
                </c:pt>
                <c:pt idx="2">
                  <c:v>WRH</c:v>
                </c:pt>
                <c:pt idx="3">
                  <c:v>BH</c:v>
                </c:pt>
                <c:pt idx="4">
                  <c:v>JZH</c:v>
                </c:pt>
                <c:pt idx="5">
                  <c:v>KZH</c:v>
                </c:pt>
              </c:strCache>
            </c:strRef>
          </c:cat>
          <c:val>
            <c:numRef>
              <c:f>'bed occupanc'!$E$33:$E$38</c:f>
              <c:numCache>
                <c:formatCode>0.0</c:formatCode>
                <c:ptCount val="6"/>
                <c:pt idx="0">
                  <c:v>69.1493698630137</c:v>
                </c:pt>
                <c:pt idx="1">
                  <c:v>61.26796628029505</c:v>
                </c:pt>
                <c:pt idx="2">
                  <c:v>77.60564061240812</c:v>
                </c:pt>
                <c:pt idx="3">
                  <c:v>84.20569863013698</c:v>
                </c:pt>
                <c:pt idx="4">
                  <c:v>148.4582387475551</c:v>
                </c:pt>
                <c:pt idx="5">
                  <c:v>79.56488473103908</c:v>
                </c:pt>
              </c:numCache>
            </c:numRef>
          </c:val>
        </c:ser>
        <c:ser>
          <c:idx val="2"/>
          <c:order val="2"/>
          <c:tx>
            <c:strRef>
              <c:f>'bed occupanc'!$F$32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dLbls>
            <c:delete val="1"/>
          </c:dLbls>
          <c:cat>
            <c:strRef>
              <c:f>'bed occupanc'!$C$33:$C$38</c:f>
              <c:strCache>
                <c:ptCount val="6"/>
                <c:pt idx="0">
                  <c:v>SZH</c:v>
                </c:pt>
                <c:pt idx="1">
                  <c:v>BZH</c:v>
                </c:pt>
                <c:pt idx="2">
                  <c:v>WRH</c:v>
                </c:pt>
                <c:pt idx="3">
                  <c:v>BH</c:v>
                </c:pt>
                <c:pt idx="4">
                  <c:v>JZH</c:v>
                </c:pt>
                <c:pt idx="5">
                  <c:v>KZH</c:v>
                </c:pt>
              </c:strCache>
            </c:strRef>
          </c:cat>
          <c:val>
            <c:numRef>
              <c:f>'bed occupanc'!$F$33:$F$38</c:f>
              <c:numCache>
                <c:formatCode>0.0</c:formatCode>
                <c:ptCount val="6"/>
                <c:pt idx="0">
                  <c:v>86.53797260273925</c:v>
                </c:pt>
                <c:pt idx="1">
                  <c:v>73.01074815595256</c:v>
                </c:pt>
                <c:pt idx="2">
                  <c:v>84.27115229653505</c:v>
                </c:pt>
                <c:pt idx="3">
                  <c:v>97.47293150684824</c:v>
                </c:pt>
                <c:pt idx="4">
                  <c:v>135.4073711676452</c:v>
                </c:pt>
                <c:pt idx="5">
                  <c:v>87.09321750751753</c:v>
                </c:pt>
              </c:numCache>
            </c:numRef>
          </c:val>
        </c:ser>
        <c:ser>
          <c:idx val="3"/>
          <c:order val="3"/>
          <c:tx>
            <c:strRef>
              <c:f>'bed occupanc'!$G$32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dLbls>
            <c:delete val="1"/>
          </c:dLbls>
          <c:cat>
            <c:strRef>
              <c:f>'bed occupanc'!$C$33:$C$38</c:f>
              <c:strCache>
                <c:ptCount val="6"/>
                <c:pt idx="0">
                  <c:v>SZH</c:v>
                </c:pt>
                <c:pt idx="1">
                  <c:v>BZH</c:v>
                </c:pt>
                <c:pt idx="2">
                  <c:v>WRH</c:v>
                </c:pt>
                <c:pt idx="3">
                  <c:v>BH</c:v>
                </c:pt>
                <c:pt idx="4">
                  <c:v>JZH</c:v>
                </c:pt>
                <c:pt idx="5">
                  <c:v>KZH</c:v>
                </c:pt>
              </c:strCache>
            </c:strRef>
          </c:cat>
          <c:val>
            <c:numRef>
              <c:f>'bed occupanc'!$G$33:$G$38</c:f>
              <c:numCache>
                <c:formatCode>0.0</c:formatCode>
                <c:ptCount val="6"/>
                <c:pt idx="0">
                  <c:v>97.57709589041065</c:v>
                </c:pt>
                <c:pt idx="1">
                  <c:v>95.72729188619598</c:v>
                </c:pt>
                <c:pt idx="2">
                  <c:v>85.14073327961321</c:v>
                </c:pt>
                <c:pt idx="3">
                  <c:v>80.12125244618368</c:v>
                </c:pt>
                <c:pt idx="4">
                  <c:v>145.0534246575353</c:v>
                </c:pt>
                <c:pt idx="5">
                  <c:v>84.53027063147344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2117911928"/>
        <c:axId val="-2117744280"/>
        <c:axId val="0"/>
      </c:bar3DChart>
      <c:catAx>
        <c:axId val="-2117911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17744280"/>
        <c:crosses val="autoZero"/>
        <c:auto val="1"/>
        <c:lblAlgn val="ctr"/>
        <c:lblOffset val="100"/>
        <c:noMultiLvlLbl val="0"/>
      </c:catAx>
      <c:valAx>
        <c:axId val="-21177442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-21179119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LMIS/DOHS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760538063313177"/>
                  <c:y val="-0.02956829417426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608430450650541"/>
                  <c:y val="-0.0184801838589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608430450650541"/>
                  <c:y val="-0.0258722574024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Sheet1!$C$4:$E$4</c:f>
              <c:strCache>
                <c:ptCount val="3"/>
                <c:pt idx="0">
                  <c:v>2008/09</c:v>
                </c:pt>
                <c:pt idx="1">
                  <c:v>2009/10</c:v>
                </c:pt>
                <c:pt idx="2">
                  <c:v>2012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26.7</c:v>
                </c:pt>
                <c:pt idx="1">
                  <c:v>24.4</c:v>
                </c:pt>
                <c:pt idx="2">
                  <c:v>24.9</c:v>
                </c:pt>
              </c:numCache>
            </c:numRef>
          </c:val>
        </c:ser>
        <c:ser>
          <c:idx val="1"/>
          <c:order val="1"/>
          <c:tx>
            <c:strRef>
              <c:f>Sheet1!$B$6</c:f>
              <c:strCache>
                <c:ptCount val="1"/>
                <c:pt idx="0">
                  <c:v>SURVEY REPORTS</c:v>
                </c:pt>
              </c:strCache>
            </c:strRef>
          </c:tx>
          <c:spPr>
            <a:solidFill>
              <a:srgbClr val="E07B17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Sheet1!$C$4:$E$4</c:f>
              <c:strCache>
                <c:ptCount val="3"/>
                <c:pt idx="0">
                  <c:v>2008/09</c:v>
                </c:pt>
                <c:pt idx="1">
                  <c:v>2009/10</c:v>
                </c:pt>
                <c:pt idx="2">
                  <c:v>2012</c:v>
                </c:pt>
              </c:strCache>
            </c:strRef>
          </c:cat>
          <c:val>
            <c:numRef>
              <c:f>Sheet1!$C$6:$E$6</c:f>
              <c:numCache>
                <c:formatCode>General</c:formatCode>
                <c:ptCount val="3"/>
                <c:pt idx="0">
                  <c:v>71.74</c:v>
                </c:pt>
                <c:pt idx="1">
                  <c:v>89.9</c:v>
                </c:pt>
                <c:pt idx="2">
                  <c:v>77.3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89321144"/>
        <c:axId val="-2089244120"/>
        <c:axId val="0"/>
      </c:bar3DChart>
      <c:catAx>
        <c:axId val="-20893211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9244120"/>
        <c:crosses val="autoZero"/>
        <c:auto val="1"/>
        <c:lblAlgn val="ctr"/>
        <c:lblOffset val="100"/>
        <c:noMultiLvlLbl val="0"/>
      </c:catAx>
      <c:valAx>
        <c:axId val="-2089244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9321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0.49009</cdr:y>
    </cdr:from>
    <cdr:to>
      <cdr:x>1</cdr:x>
      <cdr:y>0.51026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0" y="1815373"/>
          <a:ext cx="8365068" cy="746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0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2" y="13110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71450"/>
            <a:ext cx="2057400" cy="1529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489472"/>
            <a:ext cx="3657413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1" y="3123724"/>
            <a:ext cx="3657413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6" y="171450"/>
            <a:ext cx="3451225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1928812"/>
            <a:ext cx="3255264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6" y="204788"/>
            <a:ext cx="4597399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2800351"/>
            <a:ext cx="3255264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6" y="4817689"/>
            <a:ext cx="3316941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343150"/>
            <a:ext cx="3898272" cy="653654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1450"/>
            <a:ext cx="3460658" cy="47589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2996803"/>
            <a:ext cx="3898272" cy="161091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89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2528048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3318061"/>
            <a:ext cx="6191157" cy="625289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1450"/>
            <a:ext cx="6378389" cy="3140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6" y="3943350"/>
            <a:ext cx="6191157" cy="66436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1783080"/>
            <a:ext cx="2057400" cy="15293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3474594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71450"/>
            <a:ext cx="6387167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1928812"/>
            <a:ext cx="6181611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6179566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4676706"/>
            <a:ext cx="46481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1205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401568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71450"/>
            <a:ext cx="423545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1928812"/>
            <a:ext cx="4016633" cy="871538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2800351"/>
            <a:ext cx="4015304" cy="179427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4676706"/>
            <a:ext cx="134839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4676706"/>
            <a:ext cx="25907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3110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3401045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786247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786247"/>
            <a:ext cx="2057400" cy="314096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343150"/>
            <a:ext cx="3108960" cy="653654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773936"/>
            <a:ext cx="4240119" cy="3140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2996803"/>
            <a:ext cx="3108960" cy="161091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4817689"/>
            <a:ext cx="1537447" cy="273844"/>
          </a:xfrm>
        </p:spPr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4817689"/>
            <a:ext cx="3005138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2528048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1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0"/>
            <a:ext cx="685800" cy="226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16056"/>
            <a:ext cx="681318" cy="3878567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19067"/>
            <a:ext cx="6858000" cy="388865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25725" y="352001"/>
            <a:ext cx="19568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0853"/>
            <a:ext cx="7556313" cy="74631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847165"/>
            <a:ext cx="7558960" cy="58102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468501"/>
            <a:ext cx="4038600" cy="7000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171950"/>
            <a:ext cx="4038600" cy="561415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4819230"/>
            <a:ext cx="1232647" cy="273844"/>
          </a:xfrm>
        </p:spPr>
        <p:txBody>
          <a:bodyPr/>
          <a:lstStyle>
            <a:lvl1pPr algn="l">
              <a:defRPr/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4819230"/>
            <a:ext cx="2617694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71450"/>
            <a:ext cx="4235450" cy="3140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71450"/>
            <a:ext cx="2057400" cy="1529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783080"/>
            <a:ext cx="2057400" cy="15293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7145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783080"/>
            <a:ext cx="2057400" cy="152933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334621"/>
            <a:ext cx="3086100" cy="1530679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2" y="131109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71450"/>
            <a:ext cx="8200930" cy="4758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343151"/>
            <a:ext cx="5638800" cy="1021556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371851"/>
            <a:ext cx="5638800" cy="112514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4686581"/>
            <a:ext cx="1474694" cy="273844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4686581"/>
            <a:ext cx="5638800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4686581"/>
            <a:ext cx="554038" cy="273844"/>
          </a:xfrm>
        </p:spPr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3" y="2333066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1" y="171450"/>
            <a:ext cx="212725" cy="47589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1" y="211931"/>
            <a:ext cx="642097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11931"/>
            <a:ext cx="91440" cy="1200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489472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489472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1835524"/>
            <a:ext cx="3657600" cy="27590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1835524"/>
            <a:ext cx="3657600" cy="27590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553136"/>
            <a:ext cx="3657600" cy="242047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553136"/>
            <a:ext cx="3657600" cy="2420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489472"/>
            <a:ext cx="7569157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8" y="3123724"/>
            <a:ext cx="7569157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181676"/>
            <a:ext cx="554038" cy="273844"/>
          </a:xfrm>
        </p:spPr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11931"/>
            <a:ext cx="685800" cy="1200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7145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89472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89472"/>
            <a:ext cx="3657600" cy="31051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127248"/>
            <a:ext cx="3657600" cy="14744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363070"/>
            <a:ext cx="7556313" cy="837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485901"/>
            <a:ext cx="7556313" cy="310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481768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21D443-D6A4-304F-81F9-18C24B84D661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4817689"/>
            <a:ext cx="61228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181676"/>
            <a:ext cx="55403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30BE38C-5271-9043-9595-AC7FBFD2BC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  <p:sldLayoutId id="2147484016" r:id="rId17"/>
    <p:sldLayoutId id="2147484017" r:id="rId18"/>
    <p:sldLayoutId id="2147484018" r:id="rId19"/>
    <p:sldLayoutId id="214748401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88" y="788554"/>
            <a:ext cx="4148131" cy="233492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CFFCC"/>
                </a:solidFill>
                <a:latin typeface="Adobe Caslon Pro Bold"/>
                <a:cs typeface="Adobe Caslon Pro Bold"/>
              </a:rPr>
              <a:t>FREE HEALTH SERVICES</a:t>
            </a:r>
            <a:br>
              <a:rPr lang="en-US" sz="3200" b="1" dirty="0" smtClean="0">
                <a:solidFill>
                  <a:srgbClr val="CCFFCC"/>
                </a:solidFill>
                <a:latin typeface="Adobe Caslon Pro Bold"/>
                <a:cs typeface="Adobe Caslon Pro Bold"/>
              </a:rPr>
            </a:b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dobe Caslon Pro Bold"/>
                <a:cs typeface="Adobe Caslon Pro Bold"/>
              </a:rPr>
              <a:t>VS. </a:t>
            </a:r>
            <a:r>
              <a:rPr lang="en-US" sz="32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/>
            </a:r>
            <a:br>
              <a:rPr lang="en-US" sz="32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</a:br>
            <a:r>
              <a:rPr lang="en-US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UNIVERSAL HEALTH COVERAGE</a:t>
            </a:r>
            <a:endParaRPr lang="en-US" sz="3200" b="1" dirty="0">
              <a:solidFill>
                <a:srgbClr val="FFFF00"/>
              </a:solidFill>
              <a:latin typeface="Adobe Caslon Pro Bold"/>
              <a:cs typeface="Adobe Caslon Pro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488" y="3891242"/>
            <a:ext cx="4038600" cy="561415"/>
          </a:xfrm>
        </p:spPr>
        <p:txBody>
          <a:bodyPr>
            <a:normAutofit/>
          </a:bodyPr>
          <a:lstStyle/>
          <a:p>
            <a:r>
              <a:rPr lang="en-US" b="1" dirty="0" smtClean="0"/>
              <a:t>UPENDRA DEVKOTA</a:t>
            </a:r>
          </a:p>
          <a:p>
            <a:r>
              <a:rPr lang="en-US" b="1" dirty="0" smtClean="0"/>
              <a:t>MADHU DIXIT DEVKOTA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8182" y="295777"/>
            <a:ext cx="1907752" cy="131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FINANCING</a:t>
            </a:r>
          </a:p>
          <a:p>
            <a:pPr algn="r"/>
            <a:r>
              <a:rPr lang="en-US" sz="20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EQUITY</a:t>
            </a:r>
          </a:p>
          <a:p>
            <a:pPr algn="r"/>
            <a:r>
              <a:rPr lang="en-US" sz="20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JUSTICE</a:t>
            </a:r>
            <a:endParaRPr lang="en-US" sz="2000" b="1" dirty="0">
              <a:solidFill>
                <a:srgbClr val="FFFF00"/>
              </a:solidFill>
              <a:latin typeface="Adobe Caslon Pro Bold"/>
              <a:cs typeface="Adobe Caslon Pro Bold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599" y="1912628"/>
            <a:ext cx="1907752" cy="131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8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ACCESS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QUALITY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RIGHT</a:t>
            </a:r>
          </a:p>
          <a:p>
            <a:pPr algn="r"/>
            <a:r>
              <a:rPr lang="en-US" sz="1800" b="1" dirty="0" smtClean="0">
                <a:solidFill>
                  <a:srgbClr val="FFFF00"/>
                </a:solidFill>
                <a:latin typeface="Adobe Caslon Pro Bold"/>
                <a:cs typeface="Adobe Caslon Pro Bold"/>
              </a:rPr>
              <a:t>GOVERNANCE</a:t>
            </a:r>
          </a:p>
          <a:p>
            <a:pPr algn="r"/>
            <a:endParaRPr lang="en-US" sz="1800" b="1" dirty="0">
              <a:solidFill>
                <a:srgbClr val="FFFF00"/>
              </a:solidFill>
              <a:latin typeface="Adobe Caslon Pro Bold"/>
              <a:cs typeface="Adobe Caslon Pro Bold"/>
            </a:endParaRPr>
          </a:p>
        </p:txBody>
      </p:sp>
    </p:spTree>
    <p:extLst>
      <p:ext uri="{BB962C8B-B14F-4D97-AF65-F5344CB8AC3E}">
        <p14:creationId xmlns:p14="http://schemas.microsoft.com/office/powerpoint/2010/main" val="37045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OVERCROWDING: TREND OF BED OCCUPANCY MATERNITY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4701347"/>
              </p:ext>
            </p:extLst>
          </p:nvPr>
        </p:nvGraphicFramePr>
        <p:xfrm>
          <a:off x="457199" y="1439332"/>
          <a:ext cx="8365068" cy="370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 rot="20497863">
            <a:off x="50875" y="2689135"/>
            <a:ext cx="1632953" cy="5869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E07B17"/>
                </a:solidFill>
              </a:rPr>
              <a:t>WHO benchmark as 80%</a:t>
            </a:r>
            <a:endParaRPr lang="en-US" sz="1400" dirty="0">
              <a:solidFill>
                <a:srgbClr val="E07B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2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03714"/>
            <a:ext cx="8054788" cy="573617"/>
          </a:xfrm>
        </p:spPr>
        <p:txBody>
          <a:bodyPr/>
          <a:lstStyle/>
          <a:p>
            <a:r>
              <a:rPr lang="en-US" sz="3200" b="1" dirty="0" smtClean="0"/>
              <a:t>IMPLICATION ON INFRASTRUCTURE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42099"/>
              </p:ext>
            </p:extLst>
          </p:nvPr>
        </p:nvGraphicFramePr>
        <p:xfrm>
          <a:off x="-2" y="863599"/>
          <a:ext cx="8856138" cy="42519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7420"/>
                <a:gridCol w="928609"/>
                <a:gridCol w="902014"/>
                <a:gridCol w="802282"/>
                <a:gridCol w="837743"/>
                <a:gridCol w="885614"/>
                <a:gridCol w="885614"/>
                <a:gridCol w="885614"/>
                <a:gridCol w="885614"/>
                <a:gridCol w="885614"/>
              </a:tblGrid>
              <a:tr h="8364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 Hospital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Total deliveries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Additional demand 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beds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Existing bed days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Need bed days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Required total beds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Need of additional beds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Tentative size of building in </a:t>
                      </a:r>
                      <a:r>
                        <a:rPr lang="en-US" sz="1200" dirty="0" err="1"/>
                        <a:t>Sq.ft</a:t>
                      </a:r>
                      <a:r>
                        <a:rPr lang="en-US" sz="1200" dirty="0"/>
                        <a:t>.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Additional Cost NRs in million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Seti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4953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100%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25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9861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20440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45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8400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25.20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Bheri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4421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100%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9490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20440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70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7840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23.52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Western Regional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9374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100%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72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21569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43800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150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78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14560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43.68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Bharatpur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9692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100%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75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21627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43800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150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75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14000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42.00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Janakpur Zonal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10276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100%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35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20568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42340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145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110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20533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61.60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Koshi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9365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100%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99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25431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51100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175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76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14187</a:t>
                      </a:r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              42.56 </a:t>
                      </a:r>
                      <a:endParaRPr lang="en-US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79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Total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48081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 100%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334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/>
                        <a:t>108546</a:t>
                      </a:r>
                      <a:endParaRPr lang="en-US" sz="14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325637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760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426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79520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           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238.56</a:t>
                      </a:r>
                      <a:r>
                        <a:rPr lang="en-US" sz="1400" b="1" dirty="0"/>
                        <a:t> 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6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31057"/>
            <a:ext cx="7673788" cy="383911"/>
          </a:xfrm>
        </p:spPr>
        <p:txBody>
          <a:bodyPr/>
          <a:lstStyle/>
          <a:p>
            <a:r>
              <a:rPr lang="en-US" sz="2800" b="1" dirty="0" smtClean="0"/>
              <a:t>IMPLICATION FOR HUMAN RESOURCES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382615"/>
              </p:ext>
            </p:extLst>
          </p:nvPr>
        </p:nvGraphicFramePr>
        <p:xfrm>
          <a:off x="391673" y="838199"/>
          <a:ext cx="8456154" cy="425360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420032"/>
                <a:gridCol w="1262250"/>
                <a:gridCol w="1104469"/>
                <a:gridCol w="1104469"/>
                <a:gridCol w="1440443"/>
                <a:gridCol w="2124491"/>
              </a:tblGrid>
              <a:tr h="38590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 </a:t>
                      </a:r>
                      <a:r>
                        <a:rPr lang="en-US" sz="1400" u="none" strike="noStrike" dirty="0" smtClean="0"/>
                        <a:t>Hospital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/>
                        <a:t>HR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Existing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Norms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Gap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/>
                        <a:t>Additional cost  in Million for HR  per 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7097D3"/>
                    </a:solidFill>
                  </a:tcPr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err="1"/>
                        <a:t>Seti</a:t>
                      </a:r>
                      <a:r>
                        <a:rPr lang="en-US" sz="1400" u="none" strike="noStrike" dirty="0"/>
                        <a:t> Zonal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Nurses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5.68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Doctor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1.54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Bheri Zonal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Nurses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3.43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5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Doctor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0.92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Western Regional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Nurses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6.08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1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Doctor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2.16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Bharatpur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Nurses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7.95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1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Doctor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1.54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Janakpur Zonal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Nurses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12.80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1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Doctor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1.23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 row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Koshi Zonal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Nurses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5.46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21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Doctor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          1.23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Sub </a:t>
                      </a:r>
                      <a:r>
                        <a:rPr lang="en-US" sz="1400" u="none" strike="noStrike" dirty="0" smtClean="0"/>
                        <a:t>total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N 148,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 28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590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Incentive 10 %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 smtClean="0"/>
                        <a:t>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6083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/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/>
                        <a:t>55.03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 rot="20975023">
            <a:off x="6248400" y="2823036"/>
            <a:ext cx="1206500" cy="7755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4 Doctor &amp; 20 nurse for 3500 births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 rot="20975023">
            <a:off x="6324600" y="1984836"/>
            <a:ext cx="1447800" cy="7755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WHO Standard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31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363070"/>
            <a:ext cx="7556313" cy="629348"/>
          </a:xfrm>
        </p:spPr>
        <p:txBody>
          <a:bodyPr/>
          <a:lstStyle/>
          <a:p>
            <a:r>
              <a:rPr lang="en-US" sz="3200" b="1" dirty="0" smtClean="0"/>
              <a:t>STOCK OUT OF ESSENTIAL DRUGS</a:t>
            </a:r>
            <a:endParaRPr lang="en-US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320079"/>
              </p:ext>
            </p:extLst>
          </p:nvPr>
        </p:nvGraphicFramePr>
        <p:xfrm>
          <a:off x="498475" y="1504634"/>
          <a:ext cx="4485765" cy="278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8475" y="4437508"/>
            <a:ext cx="482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/>
              <a:t>Prasai</a:t>
            </a:r>
            <a:r>
              <a:rPr lang="en-US" sz="1200" dirty="0"/>
              <a:t> Devi, Review of Studies on Nepal’s Free Health Service </a:t>
            </a:r>
            <a:r>
              <a:rPr lang="en-US" sz="1200" dirty="0" err="1"/>
              <a:t>Programme</a:t>
            </a:r>
            <a:endParaRPr lang="en-US" sz="1200" dirty="0"/>
          </a:p>
          <a:p>
            <a:pPr algn="r"/>
            <a:r>
              <a:rPr lang="en-US" sz="1200" dirty="0"/>
              <a:t>PHCRD/</a:t>
            </a:r>
            <a:r>
              <a:rPr lang="en-US" sz="1200" dirty="0" err="1"/>
              <a:t>DoHS</a:t>
            </a:r>
            <a:r>
              <a:rPr lang="en-US" sz="1200" dirty="0"/>
              <a:t>/</a:t>
            </a:r>
            <a:r>
              <a:rPr lang="en-US" sz="1200" dirty="0" err="1"/>
              <a:t>MoHP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24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51391"/>
            <a:ext cx="7556313" cy="837080"/>
          </a:xfrm>
        </p:spPr>
        <p:txBody>
          <a:bodyPr/>
          <a:lstStyle/>
          <a:p>
            <a:r>
              <a:rPr lang="en-US" b="1" dirty="0" smtClean="0"/>
              <a:t>CHALLENGES REMAINS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988471"/>
            <a:ext cx="7556313" cy="3868381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1800" dirty="0" smtClean="0"/>
              <a:t>Access to health services </a:t>
            </a:r>
          </a:p>
          <a:p>
            <a:pPr>
              <a:spcBef>
                <a:spcPts val="800"/>
              </a:spcBef>
            </a:pPr>
            <a:r>
              <a:rPr lang="en-US" sz="1800" dirty="0"/>
              <a:t>Inadequate infrastructure and technology</a:t>
            </a:r>
          </a:p>
          <a:p>
            <a:pPr>
              <a:spcBef>
                <a:spcPts val="800"/>
              </a:spcBef>
            </a:pPr>
            <a:r>
              <a:rPr lang="en-US" sz="1800" dirty="0"/>
              <a:t>Inappropriate human resources management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Emerging </a:t>
            </a:r>
            <a:r>
              <a:rPr lang="en-US" sz="1800" dirty="0" smtClean="0"/>
              <a:t>diseases </a:t>
            </a:r>
            <a:r>
              <a:rPr lang="en-US" sz="1800" dirty="0"/>
              <a:t>and non-communicable </a:t>
            </a:r>
            <a:r>
              <a:rPr lang="en-US" sz="1800" dirty="0" smtClean="0"/>
              <a:t>diseases</a:t>
            </a:r>
          </a:p>
          <a:p>
            <a:pPr>
              <a:spcBef>
                <a:spcPts val="800"/>
              </a:spcBef>
            </a:pPr>
            <a:r>
              <a:rPr lang="en-US" sz="1800" dirty="0"/>
              <a:t>D</a:t>
            </a:r>
            <a:r>
              <a:rPr lang="en-US" sz="1800" dirty="0" smtClean="0"/>
              <a:t>ouble burden of malnutrition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Preparedness </a:t>
            </a:r>
            <a:r>
              <a:rPr lang="en-US" sz="1800" dirty="0" smtClean="0"/>
              <a:t>for epidemics and natural disasters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Emerging </a:t>
            </a:r>
            <a:r>
              <a:rPr lang="en-US" sz="1800" dirty="0"/>
              <a:t>threats (climate change, new diseases</a:t>
            </a:r>
            <a:r>
              <a:rPr lang="en-US" sz="1800" dirty="0" smtClean="0"/>
              <a:t>) </a:t>
            </a:r>
          </a:p>
          <a:p>
            <a:pPr>
              <a:spcBef>
                <a:spcPts val="800"/>
              </a:spcBef>
            </a:pPr>
            <a:r>
              <a:rPr lang="en-US" sz="1800" dirty="0" smtClean="0"/>
              <a:t>Ageing</a:t>
            </a:r>
            <a:r>
              <a:rPr lang="en-US" sz="1800" dirty="0"/>
              <a:t>… Increasing d</a:t>
            </a:r>
            <a:r>
              <a:rPr lang="en-GB" sz="1800" dirty="0" err="1"/>
              <a:t>emand</a:t>
            </a:r>
            <a:r>
              <a:rPr lang="en-GB" sz="1800" dirty="0"/>
              <a:t>, growing populations and ever-more-sophisticated and expensive tech­nologies. </a:t>
            </a:r>
            <a:endParaRPr lang="en-US" sz="1800" dirty="0"/>
          </a:p>
          <a:p>
            <a:pPr>
              <a:spcBef>
                <a:spcPts val="800"/>
              </a:spcBef>
            </a:pPr>
            <a:r>
              <a:rPr lang="en-US" sz="1800" dirty="0" smtClean="0"/>
              <a:t>Infinite needs… Finite resources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975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36" y="1426695"/>
            <a:ext cx="7556313" cy="837080"/>
          </a:xfrm>
        </p:spPr>
        <p:txBody>
          <a:bodyPr/>
          <a:lstStyle/>
          <a:p>
            <a:pPr algn="ctr"/>
            <a:r>
              <a:rPr lang="en-US" sz="2800" b="1" dirty="0" smtClean="0"/>
              <a:t>SO, WHAT DO THE ABOVE REALITIES MEAN FOR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655687"/>
            <a:ext cx="7556313" cy="12926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E07B17"/>
                </a:solidFill>
              </a:rPr>
              <a:t>UNIVERSAL HEALTH COVERAGE..</a:t>
            </a:r>
            <a:r>
              <a:rPr lang="en-US" sz="4800" b="1" dirty="0">
                <a:solidFill>
                  <a:srgbClr val="E07B17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236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UNIVERSAL HEALTH COVERAGE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200150"/>
            <a:ext cx="4073525" cy="3591983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End goal: </a:t>
            </a:r>
          </a:p>
          <a:p>
            <a:pPr lvl="1"/>
            <a:r>
              <a:rPr lang="en-US" sz="2000" dirty="0"/>
              <a:t>Improved access to health services</a:t>
            </a:r>
          </a:p>
          <a:p>
            <a:pPr lvl="1"/>
            <a:r>
              <a:rPr lang="en-US" sz="2000" dirty="0"/>
              <a:t>Improved health outcomes</a:t>
            </a:r>
          </a:p>
          <a:p>
            <a:pPr lvl="1"/>
            <a:r>
              <a:rPr lang="en-US" sz="2000" dirty="0" smtClean="0"/>
              <a:t>Providing </a:t>
            </a:r>
            <a:r>
              <a:rPr lang="en-US" sz="2000" dirty="0" smtClean="0"/>
              <a:t>financial risk protection</a:t>
            </a:r>
          </a:p>
          <a:p>
            <a:r>
              <a:rPr lang="en-US" sz="2400" b="1" dirty="0" smtClean="0"/>
              <a:t>Prerequisite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100" dirty="0"/>
              <a:t>Strong, efficient, well-run system</a:t>
            </a:r>
          </a:p>
          <a:p>
            <a:pPr lvl="1"/>
            <a:r>
              <a:rPr lang="en-US" sz="2100" dirty="0"/>
              <a:t>People-</a:t>
            </a:r>
            <a:r>
              <a:rPr lang="en-US" sz="2100" dirty="0" err="1"/>
              <a:t>centred</a:t>
            </a:r>
            <a:r>
              <a:rPr lang="en-US" sz="2100" dirty="0"/>
              <a:t> integrated care</a:t>
            </a:r>
          </a:p>
          <a:p>
            <a:pPr lvl="1"/>
            <a:r>
              <a:rPr lang="en-US" sz="2100" dirty="0"/>
              <a:t>Affordability – to reduce financial hardship</a:t>
            </a:r>
          </a:p>
          <a:p>
            <a:pPr lvl="1"/>
            <a:r>
              <a:rPr lang="en-US" sz="2100" dirty="0"/>
              <a:t>Access to essential medicines and technology</a:t>
            </a:r>
          </a:p>
          <a:p>
            <a:pPr lvl="1"/>
            <a:r>
              <a:rPr lang="en-US" sz="2100" dirty="0"/>
              <a:t>Sufficient capacity of well-trained, motivated HWs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380" y="1418167"/>
            <a:ext cx="4383020" cy="31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7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NEPAL’S MOVE TOWARDS UHC….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85901"/>
            <a:ext cx="7556313" cy="2510366"/>
          </a:xfrm>
        </p:spPr>
        <p:txBody>
          <a:bodyPr/>
          <a:lstStyle/>
          <a:p>
            <a:r>
              <a:rPr lang="en-US" sz="2400" b="1" dirty="0" smtClean="0"/>
              <a:t>National Health Insurance Policy 2013</a:t>
            </a:r>
          </a:p>
          <a:p>
            <a:pPr lvl="1"/>
            <a:r>
              <a:rPr lang="en-US" sz="2000" dirty="0" smtClean="0"/>
              <a:t>Increase access to health care (mainly for disadvantaged populations)</a:t>
            </a:r>
          </a:p>
          <a:p>
            <a:pPr lvl="1"/>
            <a:r>
              <a:rPr lang="en-US" sz="2000" dirty="0" smtClean="0"/>
              <a:t>Increase financial protection (promoting pre-payment and risk pooling)</a:t>
            </a:r>
          </a:p>
          <a:p>
            <a:r>
              <a:rPr lang="en-US" dirty="0" smtClean="0"/>
              <a:t>Autonomous </a:t>
            </a:r>
            <a:r>
              <a:rPr lang="en-US" b="1" dirty="0" smtClean="0"/>
              <a:t>National Health Insurance Board </a:t>
            </a:r>
            <a:r>
              <a:rPr lang="en-US" dirty="0" smtClean="0"/>
              <a:t>planned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875" y="4140201"/>
            <a:ext cx="7556313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i="1" dirty="0" smtClean="0">
                <a:solidFill>
                  <a:srgbClr val="E07B17"/>
                </a:solidFill>
              </a:rPr>
              <a:t>Is h</a:t>
            </a:r>
            <a:r>
              <a:rPr lang="en-US" sz="2800" b="1" i="1" dirty="0" smtClean="0">
                <a:solidFill>
                  <a:srgbClr val="E07B17"/>
                </a:solidFill>
              </a:rPr>
              <a:t>ealth </a:t>
            </a:r>
            <a:r>
              <a:rPr lang="en-US" sz="2800" b="1" i="1" dirty="0" smtClean="0">
                <a:solidFill>
                  <a:srgbClr val="E07B17"/>
                </a:solidFill>
              </a:rPr>
              <a:t>insurance the only way towards UHC..?</a:t>
            </a:r>
          </a:p>
        </p:txBody>
      </p:sp>
    </p:spTree>
    <p:extLst>
      <p:ext uri="{BB962C8B-B14F-4D97-AF65-F5344CB8AC3E}">
        <p14:creationId xmlns:p14="http://schemas.microsoft.com/office/powerpoint/2010/main" val="20474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07864"/>
            <a:ext cx="7556313" cy="837080"/>
          </a:xfrm>
        </p:spPr>
        <p:txBody>
          <a:bodyPr/>
          <a:lstStyle/>
          <a:p>
            <a:r>
              <a:rPr lang="en-US" sz="2800" b="1" dirty="0"/>
              <a:t>NEPAL’S MOVE TOWARDS UHC….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944944"/>
            <a:ext cx="7556313" cy="310872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Approach it with a broad </a:t>
            </a:r>
            <a:r>
              <a:rPr lang="en-GB" dirty="0" smtClean="0"/>
              <a:t>mind set for overall health of population and </a:t>
            </a:r>
            <a:r>
              <a:rPr lang="en-GB" dirty="0"/>
              <a:t>beyond the conventional pay-per-procedure approach</a:t>
            </a:r>
          </a:p>
          <a:p>
            <a:r>
              <a:rPr lang="en-US" dirty="0"/>
              <a:t>Invest on health education and literacy to promote healthy </a:t>
            </a:r>
            <a:r>
              <a:rPr lang="en-US" dirty="0" err="1" smtClean="0"/>
              <a:t>behaviour</a:t>
            </a:r>
            <a:endParaRPr lang="en-US" dirty="0"/>
          </a:p>
          <a:p>
            <a:r>
              <a:rPr lang="en-US" dirty="0" err="1"/>
              <a:t>Prioritise</a:t>
            </a:r>
            <a:r>
              <a:rPr lang="en-US" dirty="0"/>
              <a:t> the clinical services that have the most impact: immunization, family planning and antena­tal care. </a:t>
            </a:r>
          </a:p>
          <a:p>
            <a:r>
              <a:rPr lang="en-US" dirty="0" smtClean="0"/>
              <a:t>Reach </a:t>
            </a:r>
            <a:r>
              <a:rPr lang="en-US" dirty="0"/>
              <a:t>the </a:t>
            </a:r>
            <a:r>
              <a:rPr lang="en-US" dirty="0" smtClean="0"/>
              <a:t>unreached</a:t>
            </a:r>
          </a:p>
          <a:p>
            <a:r>
              <a:rPr lang="en-US" dirty="0" smtClean="0"/>
              <a:t>Build on strength, network of institution and workers till community</a:t>
            </a:r>
          </a:p>
          <a:p>
            <a:r>
              <a:rPr lang="en-US" dirty="0" smtClean="0"/>
              <a:t>Partner with private sector 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03" y="154240"/>
            <a:ext cx="7556313" cy="825501"/>
          </a:xfrm>
        </p:spPr>
        <p:txBody>
          <a:bodyPr/>
          <a:lstStyle/>
          <a:p>
            <a:pPr algn="ctr"/>
            <a:r>
              <a:rPr lang="en-US" sz="2000" b="1" dirty="0"/>
              <a:t>NEPAL’S MOVE TOWARDS UHC….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018686"/>
            <a:ext cx="5646441" cy="3218555"/>
          </a:xfrm>
        </p:spPr>
        <p:txBody>
          <a:bodyPr>
            <a:noAutofit/>
          </a:bodyPr>
          <a:lstStyle/>
          <a:p>
            <a:r>
              <a:rPr lang="en-US" sz="1600" dirty="0" smtClean="0"/>
              <a:t>Introducing </a:t>
            </a:r>
            <a:r>
              <a:rPr lang="en-US" sz="1600" dirty="0"/>
              <a:t>structural and regulatory approaches such as </a:t>
            </a:r>
            <a:r>
              <a:rPr lang="en-US" sz="1600" dirty="0" smtClean="0"/>
              <a:t>tobacco </a:t>
            </a:r>
            <a:r>
              <a:rPr lang="en-US" sz="1600" dirty="0"/>
              <a:t>taxation, clean-air, road safety </a:t>
            </a:r>
          </a:p>
          <a:p>
            <a:r>
              <a:rPr lang="en-GB" sz="1600" dirty="0" smtClean="0"/>
              <a:t>Direct </a:t>
            </a:r>
            <a:r>
              <a:rPr lang="en-GB" sz="1600" dirty="0"/>
              <a:t>research and development </a:t>
            </a:r>
            <a:r>
              <a:rPr lang="en-GB" sz="1600" dirty="0" smtClean="0"/>
              <a:t>towards </a:t>
            </a:r>
            <a:r>
              <a:rPr lang="en-GB" sz="1600" dirty="0"/>
              <a:t>the strongest drivers </a:t>
            </a:r>
            <a:r>
              <a:rPr lang="en-GB" sz="1600" dirty="0" smtClean="0"/>
              <a:t>ensuring </a:t>
            </a:r>
            <a:r>
              <a:rPr lang="en-GB" sz="1600" dirty="0"/>
              <a:t>food and nutrition security, </a:t>
            </a:r>
            <a:r>
              <a:rPr lang="en-GB" sz="1600" dirty="0" smtClean="0"/>
              <a:t>low</a:t>
            </a:r>
            <a:r>
              <a:rPr lang="en-GB" sz="1600" dirty="0"/>
              <a:t>-cost, high-impact innovations, such as less-polluting cooking </a:t>
            </a:r>
            <a:r>
              <a:rPr lang="en-GB" sz="1600" dirty="0" smtClean="0"/>
              <a:t>stoves</a:t>
            </a:r>
            <a:endParaRPr lang="en-US" sz="1600" dirty="0"/>
          </a:p>
          <a:p>
            <a:r>
              <a:rPr lang="en-US" sz="1600" dirty="0"/>
              <a:t>Nepal has shown the way to the world through community based </a:t>
            </a:r>
            <a:r>
              <a:rPr lang="en-US" sz="1600" dirty="0" smtClean="0"/>
              <a:t>interventions we should built on that. </a:t>
            </a:r>
          </a:p>
          <a:p>
            <a:pPr marL="0" indent="0" algn="ctr">
              <a:buNone/>
            </a:pPr>
            <a:endParaRPr lang="en-US" sz="1600" b="1" dirty="0" smtClean="0">
              <a:solidFill>
                <a:srgbClr val="E07B17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rot="711869">
            <a:off x="6278530" y="717115"/>
            <a:ext cx="2731853" cy="15836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Nepal would have to take stock of its reality and chalk out its own </a:t>
            </a:r>
            <a:r>
              <a:rPr lang="en-US" b="1" i="1" dirty="0" smtClean="0"/>
              <a:t>path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6394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675900"/>
            <a:ext cx="7556313" cy="52425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FREE HEALTH SERVICES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85901"/>
            <a:ext cx="7556313" cy="115625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Provision of essential health care services </a:t>
            </a:r>
            <a:r>
              <a:rPr lang="en-US" dirty="0">
                <a:solidFill>
                  <a:schemeClr val="tx1"/>
                </a:solidFill>
              </a:rPr>
              <a:t>free of </a:t>
            </a:r>
            <a:r>
              <a:rPr lang="en-US" dirty="0" smtClean="0">
                <a:solidFill>
                  <a:schemeClr val="tx1"/>
                </a:solidFill>
              </a:rPr>
              <a:t>cost to the targeted population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47366" y="2907206"/>
            <a:ext cx="7556313" cy="524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 smtClean="0"/>
              <a:t>UNIVERSAL HEALTH COVERAGE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47366" y="3717207"/>
            <a:ext cx="7556313" cy="1156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 smtClean="0"/>
              <a:t>Ensuring </a:t>
            </a:r>
            <a:r>
              <a:rPr lang="en-US" dirty="0"/>
              <a:t>that all people obtain the health services they need without suffering financial </a:t>
            </a:r>
            <a:r>
              <a:rPr lang="en-US" dirty="0" smtClean="0"/>
              <a:t>hardship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1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6" y="1485901"/>
            <a:ext cx="4910610" cy="294759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Not a one-size-fits-all concept </a:t>
            </a:r>
          </a:p>
          <a:p>
            <a:pPr>
              <a:spcBef>
                <a:spcPts val="600"/>
              </a:spcBef>
            </a:pPr>
            <a:r>
              <a:rPr lang="en-US" dirty="0"/>
              <a:t>Not coverage for all people for everything</a:t>
            </a:r>
          </a:p>
          <a:p>
            <a:pPr>
              <a:spcBef>
                <a:spcPts val="600"/>
              </a:spcBef>
            </a:pPr>
            <a:r>
              <a:rPr lang="en-US" dirty="0"/>
              <a:t>Determined by three critical dimensions: </a:t>
            </a:r>
          </a:p>
          <a:p>
            <a:pPr lvl="1"/>
            <a:r>
              <a:rPr lang="en-US" dirty="0"/>
              <a:t>who is covered </a:t>
            </a:r>
          </a:p>
          <a:p>
            <a:pPr lvl="1"/>
            <a:r>
              <a:rPr lang="en-US" dirty="0"/>
              <a:t>what services are covered </a:t>
            </a:r>
          </a:p>
          <a:p>
            <a:pPr lvl="1"/>
            <a:r>
              <a:rPr lang="en-US" dirty="0"/>
              <a:t>how much of the cost is </a:t>
            </a:r>
            <a:r>
              <a:rPr lang="en-US" dirty="0" smtClean="0"/>
              <a:t>cover</a:t>
            </a:r>
          </a:p>
          <a:p>
            <a:pPr marL="228600" lvl="1" indent="0" algn="r">
              <a:buNone/>
            </a:pPr>
            <a:r>
              <a:rPr lang="en-US" dirty="0" smtClean="0"/>
              <a:t>WHO 2010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 rot="711869">
            <a:off x="5983895" y="2317919"/>
            <a:ext cx="2731853" cy="15836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Nepal would have to take stock of its reality and chalk out its own </a:t>
            </a:r>
            <a:r>
              <a:rPr lang="en-US" b="1" i="1" dirty="0" smtClean="0"/>
              <a:t>path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7301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71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way forward…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Institutional capacity building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Good governance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Political commitment 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Partnership with private sector for secondary and tertiary care financed through insurance </a:t>
            </a:r>
          </a:p>
          <a:p>
            <a:pPr marL="342900" indent="-342900">
              <a:buFont typeface="Arial"/>
              <a:buChar char="•"/>
            </a:pPr>
            <a:r>
              <a:rPr lang="en-GB" sz="2400" b="0" dirty="0" smtClean="0"/>
              <a:t>EHCS government’s prerogative</a:t>
            </a:r>
            <a:endParaRPr lang="en-US" sz="2400" b="0" dirty="0" smtClean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627187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b="1" dirty="0" smtClean="0"/>
              <a:t>Perfect Health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6104" y="1360875"/>
            <a:ext cx="8153400" cy="33701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1313" indent="-341313" algn="ctr">
              <a:lnSpc>
                <a:spcPct val="150000"/>
              </a:lnSpc>
            </a:pPr>
            <a:r>
              <a:rPr lang="en-US" sz="3600" dirty="0" smtClean="0"/>
              <a:t>An illusion to be chased</a:t>
            </a:r>
          </a:p>
          <a:p>
            <a:pPr marL="341313" indent="-341313" algn="ctr">
              <a:lnSpc>
                <a:spcPct val="150000"/>
              </a:lnSpc>
            </a:pPr>
            <a:r>
              <a:rPr lang="en-US" sz="3600" dirty="0" smtClean="0"/>
              <a:t>Never achieved</a:t>
            </a:r>
          </a:p>
          <a:p>
            <a:pPr marL="341313" indent="-341313" algn="ctr">
              <a:lnSpc>
                <a:spcPct val="150000"/>
              </a:lnSpc>
            </a:pPr>
            <a:endParaRPr lang="en-US" sz="3600" dirty="0"/>
          </a:p>
          <a:p>
            <a:pPr marL="341313" indent="-341313" algn="ctr">
              <a:lnSpc>
                <a:spcPct val="150000"/>
              </a:lnSpc>
            </a:pPr>
            <a:r>
              <a:rPr lang="en-US" sz="3600" dirty="0" smtClean="0"/>
              <a:t>UHC …?</a:t>
            </a:r>
          </a:p>
        </p:txBody>
      </p:sp>
    </p:spTree>
    <p:extLst>
      <p:ext uri="{BB962C8B-B14F-4D97-AF65-F5344CB8AC3E}">
        <p14:creationId xmlns:p14="http://schemas.microsoft.com/office/powerpoint/2010/main" val="75232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127060"/>
            <a:ext cx="7556313" cy="837080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16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614349"/>
            <a:ext cx="7556313" cy="837080"/>
          </a:xfrm>
        </p:spPr>
        <p:txBody>
          <a:bodyPr/>
          <a:lstStyle/>
          <a:p>
            <a:r>
              <a:rPr lang="en-US" sz="3200" b="1" dirty="0" smtClean="0"/>
              <a:t>HEALTH SERVICES: CONTEXT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51429"/>
            <a:ext cx="7556313" cy="3143193"/>
          </a:xfrm>
        </p:spPr>
        <p:txBody>
          <a:bodyPr>
            <a:noAutofit/>
          </a:bodyPr>
          <a:lstStyle/>
          <a:p>
            <a:r>
              <a:rPr lang="en-GB" sz="1900" b="1" dirty="0" smtClean="0"/>
              <a:t>National Health Policy 1991</a:t>
            </a:r>
            <a:r>
              <a:rPr lang="en-GB" sz="1900" dirty="0" smtClean="0"/>
              <a:t>: PHC based, emphasis on service availability (nearest to rural population)</a:t>
            </a:r>
          </a:p>
          <a:p>
            <a:r>
              <a:rPr lang="en-GB" sz="1900" b="1" dirty="0" smtClean="0"/>
              <a:t>Second Long Term Health Plan 1997-2017</a:t>
            </a:r>
            <a:r>
              <a:rPr lang="en-GB" sz="1900" dirty="0" smtClean="0"/>
              <a:t>: EHCS made accessible to all population</a:t>
            </a:r>
          </a:p>
          <a:p>
            <a:r>
              <a:rPr lang="en-GB" sz="1900" b="1" dirty="0" smtClean="0"/>
              <a:t>Health Sector Strategy 2004 (NHSP I, II, III)</a:t>
            </a:r>
            <a:r>
              <a:rPr lang="en-GB" sz="1900" dirty="0" smtClean="0"/>
              <a:t>: Focus </a:t>
            </a:r>
            <a:r>
              <a:rPr lang="en-GB" sz="1900" dirty="0"/>
              <a:t>on system </a:t>
            </a:r>
            <a:r>
              <a:rPr lang="en-GB" sz="1900" dirty="0" smtClean="0"/>
              <a:t>strengthening, Provision of affordable and quality health services for all, </a:t>
            </a:r>
          </a:p>
          <a:p>
            <a:r>
              <a:rPr lang="en-GB" sz="1900" b="1" dirty="0" smtClean="0"/>
              <a:t>Position Paper 2006</a:t>
            </a:r>
            <a:r>
              <a:rPr lang="en-GB" sz="1900" dirty="0" smtClean="0"/>
              <a:t>: Address inequities, focus on socio-economically marginalized population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22937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HEALTH SERVICES: 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Interim Constitution 2007</a:t>
            </a:r>
            <a:r>
              <a:rPr lang="en-US" dirty="0" smtClean="0"/>
              <a:t>: Health as a right, special attention to vulnerable group, abolish of user fees (to increase access and </a:t>
            </a:r>
            <a:r>
              <a:rPr lang="en-US" dirty="0" err="1" smtClean="0"/>
              <a:t>utilisation</a:t>
            </a:r>
            <a:r>
              <a:rPr lang="en-US" dirty="0"/>
              <a:t> </a:t>
            </a:r>
            <a:r>
              <a:rPr lang="en-US" dirty="0" smtClean="0"/>
              <a:t>of health services)</a:t>
            </a:r>
          </a:p>
          <a:p>
            <a:r>
              <a:rPr lang="en-US" sz="2600" b="1" dirty="0" smtClean="0"/>
              <a:t>Free Health Services</a:t>
            </a:r>
            <a:r>
              <a:rPr lang="en-US" dirty="0" smtClean="0"/>
              <a:t>: Came as a result of people’s movement, introduced in phases</a:t>
            </a:r>
          </a:p>
          <a:p>
            <a:pPr lvl="1"/>
            <a:r>
              <a:rPr lang="en-US" dirty="0" smtClean="0"/>
              <a:t>2006: Free ER and IPD services for ultra poor, poor, destitute, elderly, disabled, FCHVs; / OPD service fee for targeted in low HDI districts</a:t>
            </a:r>
          </a:p>
          <a:p>
            <a:pPr lvl="1"/>
            <a:r>
              <a:rPr lang="en-US" dirty="0" smtClean="0"/>
              <a:t>2007: EHCS free to all users at all S/HP</a:t>
            </a:r>
          </a:p>
          <a:p>
            <a:pPr lvl="1"/>
            <a:r>
              <a:rPr lang="en-US" dirty="0" smtClean="0"/>
              <a:t>2008: all EHCS at PHCCs</a:t>
            </a:r>
          </a:p>
          <a:p>
            <a:pPr lvl="1"/>
            <a:r>
              <a:rPr lang="en-US" dirty="0" smtClean="0"/>
              <a:t>2009: All services + drug free to targeted groups in hospitals (≤ 25 beds)</a:t>
            </a:r>
          </a:p>
        </p:txBody>
      </p:sp>
    </p:spTree>
    <p:extLst>
      <p:ext uri="{BB962C8B-B14F-4D97-AF65-F5344CB8AC3E}">
        <p14:creationId xmlns:p14="http://schemas.microsoft.com/office/powerpoint/2010/main" val="199491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648821"/>
            <a:ext cx="7556313" cy="837080"/>
          </a:xfrm>
        </p:spPr>
        <p:txBody>
          <a:bodyPr/>
          <a:lstStyle/>
          <a:p>
            <a:r>
              <a:rPr lang="en-US" b="1" dirty="0" smtClean="0"/>
              <a:t>ACHIEVEMENT SO FAR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85901"/>
            <a:ext cx="7556313" cy="32814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SIGNIFICANT REDUCTION IN MATERNAL AND INFANT MORTALITY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DELIVERY ATTENDED BY SKILLED BIRTH ATTENDANT HAS INCREASED BY 7 FOLDS IN LAST 2 DECADES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ALMOST 90% OF IMMUNIZATION COVERAGE (POLIO ALMOST ERADICATED)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TFR REDUCED TO 2.6 PER WOMAN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LEPROSY IS ON VERGE OF ELIMINATION</a:t>
            </a:r>
          </a:p>
          <a:p>
            <a:pPr>
              <a:lnSpc>
                <a:spcPct val="110000"/>
              </a:lnSpc>
              <a:spcBef>
                <a:spcPts val="1400"/>
              </a:spcBef>
            </a:pPr>
            <a:r>
              <a:rPr lang="en-US" sz="2300" dirty="0" smtClean="0"/>
              <a:t>LIFE EXPECTANCY HAS INCREASED TO ~69 YRS (FROM 32 YRS) IN LAST 50 YEARS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73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2029883"/>
            <a:ext cx="7556313" cy="837080"/>
          </a:xfrm>
        </p:spPr>
        <p:txBody>
          <a:bodyPr/>
          <a:lstStyle/>
          <a:p>
            <a:pPr algn="ctr"/>
            <a:r>
              <a:rPr lang="en-US" sz="3200" b="1" dirty="0" smtClean="0"/>
              <a:t>SOME FACTS AND FIGURES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472270"/>
            <a:ext cx="7556313" cy="1868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 smtClean="0">
                <a:solidFill>
                  <a:srgbClr val="E07B17"/>
                </a:solidFill>
              </a:rPr>
              <a:t>Example from Maternal Health</a:t>
            </a:r>
            <a:endParaRPr lang="en-US" sz="4400" i="1" dirty="0">
              <a:solidFill>
                <a:srgbClr val="E07B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5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latin typeface="Calibri" charset="0"/>
              </a:rPr>
              <a:t>AFFORDABILITY &amp; QUALITY: PERCENTAGE OF HEALTH CONSULTATIONS FOR ACUTE ILLNESSES BY TYPE OF INSTITUTION</a:t>
            </a:r>
            <a:br>
              <a:rPr lang="en-US" sz="2000" b="1" dirty="0" smtClean="0">
                <a:latin typeface="Calibri" charset="0"/>
              </a:rPr>
            </a:br>
            <a:endParaRPr 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92426287"/>
              </p:ext>
            </p:extLst>
          </p:nvPr>
        </p:nvGraphicFramePr>
        <p:xfrm>
          <a:off x="0" y="1337732"/>
          <a:ext cx="9144000" cy="380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82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067" y="493742"/>
            <a:ext cx="2048934" cy="1013323"/>
          </a:xfrm>
        </p:spPr>
        <p:txBody>
          <a:bodyPr/>
          <a:lstStyle/>
          <a:p>
            <a:pPr algn="r"/>
            <a:r>
              <a:rPr lang="en-US" sz="3200" b="1" dirty="0" smtClean="0"/>
              <a:t>Issue of </a:t>
            </a:r>
            <a:r>
              <a:rPr lang="en-US" sz="3200" b="1" dirty="0" smtClean="0">
                <a:solidFill>
                  <a:srgbClr val="E07B17"/>
                </a:solidFill>
              </a:rPr>
              <a:t>equity</a:t>
            </a:r>
            <a:endParaRPr lang="en-US" sz="3200" b="1" dirty="0">
              <a:solidFill>
                <a:srgbClr val="E07B17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89476864"/>
              </p:ext>
            </p:extLst>
          </p:nvPr>
        </p:nvGraphicFramePr>
        <p:xfrm>
          <a:off x="498476" y="84667"/>
          <a:ext cx="5157258" cy="194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66341966"/>
              </p:ext>
            </p:extLst>
          </p:nvPr>
        </p:nvGraphicFramePr>
        <p:xfrm>
          <a:off x="498475" y="2032000"/>
          <a:ext cx="8383058" cy="311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75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Calibri" charset="0"/>
              </a:rPr>
              <a:t>SERVICE DELIVERY &amp; ACCESSIBILITY: INSTITUTIONAL DELIVERIES BY TYPE OF HEALTH FACILITY VISITED</a:t>
            </a:r>
            <a:br>
              <a:rPr lang="en-US" sz="2400" b="1" dirty="0" smtClean="0">
                <a:latin typeface="Calibri" charset="0"/>
              </a:rPr>
            </a:br>
            <a:endParaRPr lang="en-US" sz="24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44156215"/>
              </p:ext>
            </p:extLst>
          </p:nvPr>
        </p:nvGraphicFramePr>
        <p:xfrm>
          <a:off x="231775" y="1439333"/>
          <a:ext cx="8607425" cy="370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89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408</TotalTime>
  <Words>1069</Words>
  <Application>Microsoft Macintosh PowerPoint</Application>
  <PresentationFormat>On-screen Show (16:9)</PresentationFormat>
  <Paragraphs>283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Advantage</vt:lpstr>
      <vt:lpstr>FREE HEALTH SERVICES VS.  UNIVERSAL HEALTH COVERAGE</vt:lpstr>
      <vt:lpstr>FREE HEALTH SERVICES</vt:lpstr>
      <vt:lpstr>HEALTH SERVICES: CONTEXT</vt:lpstr>
      <vt:lpstr>HEALTH SERVICES: CONTEXT</vt:lpstr>
      <vt:lpstr>ACHIEVEMENT SO FAR</vt:lpstr>
      <vt:lpstr>SOME FACTS AND FIGURES</vt:lpstr>
      <vt:lpstr>AFFORDABILITY &amp; QUALITY: PERCENTAGE OF HEALTH CONSULTATIONS FOR ACUTE ILLNESSES BY TYPE OF INSTITUTION </vt:lpstr>
      <vt:lpstr>Issue of equity</vt:lpstr>
      <vt:lpstr>SERVICE DELIVERY &amp; ACCESSIBILITY: INSTITUTIONAL DELIVERIES BY TYPE OF HEALTH FACILITY VISITED </vt:lpstr>
      <vt:lpstr>EVIDENCE OF OVERCROWDING: TREND OF BED OCCUPANCY MATERNITY</vt:lpstr>
      <vt:lpstr>IMPLICATION ON INFRASTRUCTURE</vt:lpstr>
      <vt:lpstr>IMPLICATION FOR HUMAN RESOURCES</vt:lpstr>
      <vt:lpstr>STOCK OUT OF ESSENTIAL DRUGS</vt:lpstr>
      <vt:lpstr>CHALLENGES REMAINS</vt:lpstr>
      <vt:lpstr>SO, WHAT DO THE ABOVE REALITIES MEAN FOR</vt:lpstr>
      <vt:lpstr>UNIVERSAL HEALTH COVERAGE</vt:lpstr>
      <vt:lpstr>NEPAL’S MOVE TOWARDS UHC….</vt:lpstr>
      <vt:lpstr>NEPAL’S MOVE TOWARDS UHC….</vt:lpstr>
      <vt:lpstr>NEPAL’S MOVE TOWARDS UHC….</vt:lpstr>
      <vt:lpstr>REMEMBER</vt:lpstr>
      <vt:lpstr>PowerPoint Presentation</vt:lpstr>
      <vt:lpstr>The way forward…</vt:lpstr>
      <vt:lpstr>Perfect Health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HEALTH SERVICES VS.  UNIVERSAL HEALTH COVERAGE</dc:title>
  <dc:creator>Sumit Karn</dc:creator>
  <cp:lastModifiedBy>MDD</cp:lastModifiedBy>
  <cp:revision>37</cp:revision>
  <dcterms:created xsi:type="dcterms:W3CDTF">2014-10-30T12:53:44Z</dcterms:created>
  <dcterms:modified xsi:type="dcterms:W3CDTF">2014-10-31T04:31:04Z</dcterms:modified>
</cp:coreProperties>
</file>